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257" r:id="rId2"/>
    <p:sldId id="630" r:id="rId3"/>
    <p:sldId id="627" r:id="rId4"/>
    <p:sldId id="628" r:id="rId5"/>
    <p:sldId id="629" r:id="rId6"/>
    <p:sldId id="624" r:id="rId7"/>
    <p:sldId id="586" r:id="rId8"/>
    <p:sldId id="587" r:id="rId9"/>
    <p:sldId id="605" r:id="rId10"/>
    <p:sldId id="606" r:id="rId11"/>
    <p:sldId id="607" r:id="rId12"/>
    <p:sldId id="631" r:id="rId13"/>
    <p:sldId id="593" r:id="rId14"/>
    <p:sldId id="563" r:id="rId15"/>
    <p:sldId id="256" r:id="rId16"/>
    <p:sldId id="594" r:id="rId17"/>
    <p:sldId id="570" r:id="rId18"/>
    <p:sldId id="266" r:id="rId19"/>
    <p:sldId id="596" r:id="rId20"/>
    <p:sldId id="584" r:id="rId21"/>
    <p:sldId id="639" r:id="rId22"/>
    <p:sldId id="640" r:id="rId23"/>
    <p:sldId id="589" r:id="rId24"/>
    <p:sldId id="588" r:id="rId25"/>
    <p:sldId id="611" r:id="rId26"/>
    <p:sldId id="641" r:id="rId27"/>
    <p:sldId id="623" r:id="rId28"/>
    <p:sldId id="604" r:id="rId29"/>
    <p:sldId id="642" r:id="rId30"/>
    <p:sldId id="621" r:id="rId31"/>
    <p:sldId id="644" r:id="rId32"/>
    <p:sldId id="626" r:id="rId33"/>
    <p:sldId id="643" r:id="rId34"/>
    <p:sldId id="645" r:id="rId35"/>
    <p:sldId id="269" r:id="rId36"/>
  </p:sldIdLst>
  <p:sldSz cx="18288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4" autoAdjust="0"/>
  </p:normalViewPr>
  <p:slideViewPr>
    <p:cSldViewPr snapToGrid="0" showGuides="1">
      <p:cViewPr varScale="1">
        <p:scale>
          <a:sx n="49" d="100"/>
          <a:sy n="49" d="100"/>
        </p:scale>
        <p:origin x="99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6B9E2-EFE1-3154-D514-C6CAFF8B60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5FB0FDC-7F63-DCC0-4793-536A83D958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BE68-16C0-44EB-90D2-0153A475EBDC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F800E02-0F03-59ED-7EB1-49F3B9AB89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D98BEA3-852E-2058-22D7-84E2A87EC6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9ACE-7DB5-42CE-8460-F25C884CE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9223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2F95C-9EA0-4362-94D3-61646E5815B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EA351-A51D-4806-ACBB-994FE603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08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43ABAC8-986D-848C-AACC-FFB731DF365E}"/>
              </a:ext>
            </a:extLst>
          </p:cNvPr>
          <p:cNvSpPr/>
          <p:nvPr userDrawn="1"/>
        </p:nvSpPr>
        <p:spPr>
          <a:xfrm>
            <a:off x="0" y="0"/>
            <a:ext cx="18288000" cy="1143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93D26FFA-57D5-E42B-1287-1C5F6FA72758}"/>
              </a:ext>
            </a:extLst>
          </p:cNvPr>
          <p:cNvSpPr/>
          <p:nvPr/>
        </p:nvSpPr>
        <p:spPr>
          <a:xfrm>
            <a:off x="737066" y="9933481"/>
            <a:ext cx="828357" cy="399073"/>
          </a:xfrm>
          <a:custGeom>
            <a:avLst/>
            <a:gdLst>
              <a:gd name="connsiteX0" fmla="*/ 814832 w 814831"/>
              <a:gd name="connsiteY0" fmla="*/ 0 h 392557"/>
              <a:gd name="connsiteX1" fmla="*/ 814832 w 814831"/>
              <a:gd name="connsiteY1" fmla="*/ 392558 h 392557"/>
              <a:gd name="connsiteX2" fmla="*/ 530884 w 814831"/>
              <a:gd name="connsiteY2" fmla="*/ 392558 h 392557"/>
              <a:gd name="connsiteX3" fmla="*/ 530884 w 814831"/>
              <a:gd name="connsiteY3" fmla="*/ 307513 h 392557"/>
              <a:gd name="connsiteX4" fmla="*/ 280411 w 814831"/>
              <a:gd name="connsiteY4" fmla="*/ 307513 h 392557"/>
              <a:gd name="connsiteX5" fmla="*/ 280411 w 814831"/>
              <a:gd name="connsiteY5" fmla="*/ 392558 h 392557"/>
              <a:gd name="connsiteX6" fmla="*/ 0 w 814831"/>
              <a:gd name="connsiteY6" fmla="*/ 392558 h 392557"/>
              <a:gd name="connsiteX7" fmla="*/ 0 w 814831"/>
              <a:gd name="connsiteY7" fmla="*/ 0 h 392557"/>
              <a:gd name="connsiteX8" fmla="*/ 814832 w 814831"/>
              <a:gd name="connsiteY8" fmla="*/ 0 h 3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831" h="392557">
                <a:moveTo>
                  <a:pt x="814832" y="0"/>
                </a:moveTo>
                <a:lnTo>
                  <a:pt x="814832" y="392558"/>
                </a:lnTo>
                <a:lnTo>
                  <a:pt x="530884" y="392558"/>
                </a:lnTo>
                <a:lnTo>
                  <a:pt x="530884" y="307513"/>
                </a:lnTo>
                <a:lnTo>
                  <a:pt x="280411" y="307513"/>
                </a:lnTo>
                <a:lnTo>
                  <a:pt x="280411" y="392558"/>
                </a:lnTo>
                <a:lnTo>
                  <a:pt x="0" y="392558"/>
                </a:lnTo>
                <a:lnTo>
                  <a:pt x="0" y="0"/>
                </a:lnTo>
                <a:lnTo>
                  <a:pt x="814832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D653E2E1-F15E-6797-2209-EA2DD51F913F}"/>
              </a:ext>
            </a:extLst>
          </p:cNvPr>
          <p:cNvSpPr/>
          <p:nvPr/>
        </p:nvSpPr>
        <p:spPr>
          <a:xfrm>
            <a:off x="737066" y="10409781"/>
            <a:ext cx="828357" cy="346614"/>
          </a:xfrm>
          <a:custGeom>
            <a:avLst/>
            <a:gdLst>
              <a:gd name="connsiteX0" fmla="*/ 814832 w 814831"/>
              <a:gd name="connsiteY0" fmla="*/ 127346 h 340954"/>
              <a:gd name="connsiteX1" fmla="*/ 814832 w 814831"/>
              <a:gd name="connsiteY1" fmla="*/ 340955 h 340954"/>
              <a:gd name="connsiteX2" fmla="*/ 0 w 814831"/>
              <a:gd name="connsiteY2" fmla="*/ 340955 h 340954"/>
              <a:gd name="connsiteX3" fmla="*/ 0 w 814831"/>
              <a:gd name="connsiteY3" fmla="*/ 127346 h 340954"/>
              <a:gd name="connsiteX4" fmla="*/ 280233 w 814831"/>
              <a:gd name="connsiteY4" fmla="*/ 127346 h 340954"/>
              <a:gd name="connsiteX5" fmla="*/ 280233 w 814831"/>
              <a:gd name="connsiteY5" fmla="*/ 0 h 340954"/>
              <a:gd name="connsiteX6" fmla="*/ 531055 w 814831"/>
              <a:gd name="connsiteY6" fmla="*/ 0 h 340954"/>
              <a:gd name="connsiteX7" fmla="*/ 531055 w 814831"/>
              <a:gd name="connsiteY7" fmla="*/ 127346 h 340954"/>
              <a:gd name="connsiteX8" fmla="*/ 814832 w 814831"/>
              <a:gd name="connsiteY8" fmla="*/ 127346 h 3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831" h="340954">
                <a:moveTo>
                  <a:pt x="814832" y="127346"/>
                </a:moveTo>
                <a:lnTo>
                  <a:pt x="814832" y="340955"/>
                </a:lnTo>
                <a:lnTo>
                  <a:pt x="0" y="340955"/>
                </a:lnTo>
                <a:lnTo>
                  <a:pt x="0" y="127346"/>
                </a:lnTo>
                <a:lnTo>
                  <a:pt x="280233" y="127346"/>
                </a:lnTo>
                <a:lnTo>
                  <a:pt x="280233" y="0"/>
                </a:lnTo>
                <a:lnTo>
                  <a:pt x="531055" y="0"/>
                </a:lnTo>
                <a:lnTo>
                  <a:pt x="531055" y="127346"/>
                </a:lnTo>
                <a:lnTo>
                  <a:pt x="814832" y="12734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AE70F04-AEEE-F57B-14AE-706C7E9A0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420" y="744534"/>
            <a:ext cx="10099696" cy="9999989"/>
          </a:xfrm>
          <a:custGeom>
            <a:avLst/>
            <a:gdLst>
              <a:gd name="connsiteX0" fmla="*/ 1400 w 9934785"/>
              <a:gd name="connsiteY0" fmla="*/ 182 h 9836707"/>
              <a:gd name="connsiteX1" fmla="*/ 9936185 w 9934785"/>
              <a:gd name="connsiteY1" fmla="*/ 182 h 9836707"/>
              <a:gd name="connsiteX2" fmla="*/ 9936185 w 9934785"/>
              <a:gd name="connsiteY2" fmla="*/ 9836889 h 9836707"/>
              <a:gd name="connsiteX3" fmla="*/ 1400 w 9934785"/>
              <a:gd name="connsiteY3" fmla="*/ 9836889 h 983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785" h="9836707">
                <a:moveTo>
                  <a:pt x="1400" y="182"/>
                </a:moveTo>
                <a:lnTo>
                  <a:pt x="9936185" y="182"/>
                </a:lnTo>
                <a:lnTo>
                  <a:pt x="9936185" y="9836889"/>
                </a:lnTo>
                <a:lnTo>
                  <a:pt x="1400" y="9836889"/>
                </a:lnTo>
                <a:close/>
              </a:path>
            </a:pathLst>
          </a:custGeom>
        </p:spPr>
      </p:pic>
      <p:grpSp>
        <p:nvGrpSpPr>
          <p:cNvPr id="15" name="Grafika 8">
            <a:extLst>
              <a:ext uri="{FF2B5EF4-FFF2-40B4-BE49-F238E27FC236}">
                <a16:creationId xmlns:a16="http://schemas.microsoft.com/office/drawing/2014/main" id="{66D9E5B3-EAF6-6A6E-54EB-C6A5D7F19B2E}"/>
              </a:ext>
            </a:extLst>
          </p:cNvPr>
          <p:cNvGrpSpPr/>
          <p:nvPr/>
        </p:nvGrpSpPr>
        <p:grpSpPr>
          <a:xfrm>
            <a:off x="740856" y="6568895"/>
            <a:ext cx="3409304" cy="1812775"/>
            <a:chOff x="828103" y="6555428"/>
            <a:chExt cx="3353636" cy="1783176"/>
          </a:xfrm>
          <a:solidFill>
            <a:srgbClr val="FFFFFF"/>
          </a:solidFill>
        </p:grpSpPr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01CC2022-0056-EE52-FDF0-B1CC3D1C0611}"/>
                </a:ext>
              </a:extLst>
            </p:cNvPr>
            <p:cNvSpPr/>
            <p:nvPr/>
          </p:nvSpPr>
          <p:spPr>
            <a:xfrm>
              <a:off x="828103" y="7601603"/>
              <a:ext cx="3335259" cy="737001"/>
            </a:xfrm>
            <a:custGeom>
              <a:avLst/>
              <a:gdLst>
                <a:gd name="connsiteX0" fmla="*/ 2972706 w 3335259"/>
                <a:gd name="connsiteY0" fmla="*/ 77238 h 737001"/>
                <a:gd name="connsiteX1" fmla="*/ 3117332 w 3335259"/>
                <a:gd name="connsiteY1" fmla="*/ 77238 h 737001"/>
                <a:gd name="connsiteX2" fmla="*/ 3172805 w 3335259"/>
                <a:gd name="connsiteY2" fmla="*/ 84159 h 737001"/>
                <a:gd name="connsiteX3" fmla="*/ 3221833 w 3335259"/>
                <a:gd name="connsiteY3" fmla="*/ 106472 h 737001"/>
                <a:gd name="connsiteX4" fmla="*/ 3256504 w 3335259"/>
                <a:gd name="connsiteY4" fmla="*/ 145618 h 737001"/>
                <a:gd name="connsiteX5" fmla="*/ 3269881 w 3335259"/>
                <a:gd name="connsiteY5" fmla="*/ 203090 h 737001"/>
                <a:gd name="connsiteX6" fmla="*/ 3257003 w 3335259"/>
                <a:gd name="connsiteY6" fmla="*/ 261502 h 737001"/>
                <a:gd name="connsiteX7" fmla="*/ 3223322 w 3335259"/>
                <a:gd name="connsiteY7" fmla="*/ 299651 h 737001"/>
                <a:gd name="connsiteX8" fmla="*/ 3175772 w 3335259"/>
                <a:gd name="connsiteY8" fmla="*/ 320414 h 737001"/>
                <a:gd name="connsiteX9" fmla="*/ 3121291 w 3335259"/>
                <a:gd name="connsiteY9" fmla="*/ 326892 h 737001"/>
                <a:gd name="connsiteX10" fmla="*/ 2972706 w 3335259"/>
                <a:gd name="connsiteY10" fmla="*/ 326892 h 737001"/>
                <a:gd name="connsiteX11" fmla="*/ 2972706 w 3335259"/>
                <a:gd name="connsiteY11" fmla="*/ 77238 h 737001"/>
                <a:gd name="connsiteX12" fmla="*/ 2907327 w 3335259"/>
                <a:gd name="connsiteY12" fmla="*/ 719173 h 737001"/>
                <a:gd name="connsiteX13" fmla="*/ 2972706 w 3335259"/>
                <a:gd name="connsiteY13" fmla="*/ 719173 h 737001"/>
                <a:gd name="connsiteX14" fmla="*/ 2972706 w 3335259"/>
                <a:gd name="connsiteY14" fmla="*/ 386302 h 737001"/>
                <a:gd name="connsiteX15" fmla="*/ 3124264 w 3335259"/>
                <a:gd name="connsiteY15" fmla="*/ 386302 h 737001"/>
                <a:gd name="connsiteX16" fmla="*/ 3203999 w 3335259"/>
                <a:gd name="connsiteY16" fmla="*/ 375450 h 737001"/>
                <a:gd name="connsiteX17" fmla="*/ 3271360 w 3335259"/>
                <a:gd name="connsiteY17" fmla="*/ 342229 h 737001"/>
                <a:gd name="connsiteX18" fmla="*/ 3317919 w 3335259"/>
                <a:gd name="connsiteY18" fmla="*/ 285311 h 737001"/>
                <a:gd name="connsiteX19" fmla="*/ 3335260 w 3335259"/>
                <a:gd name="connsiteY19" fmla="*/ 203090 h 737001"/>
                <a:gd name="connsiteX20" fmla="*/ 3313960 w 3335259"/>
                <a:gd name="connsiteY20" fmla="*/ 112452 h 737001"/>
                <a:gd name="connsiteX21" fmla="*/ 3259477 w 3335259"/>
                <a:gd name="connsiteY21" fmla="*/ 55479 h 737001"/>
                <a:gd name="connsiteX22" fmla="*/ 3186176 w 3335259"/>
                <a:gd name="connsiteY22" fmla="*/ 26244 h 737001"/>
                <a:gd name="connsiteX23" fmla="*/ 3109409 w 3335259"/>
                <a:gd name="connsiteY23" fmla="*/ 17828 h 737001"/>
                <a:gd name="connsiteX24" fmla="*/ 2907333 w 3335259"/>
                <a:gd name="connsiteY24" fmla="*/ 17828 h 737001"/>
                <a:gd name="connsiteX25" fmla="*/ 2907333 w 3335259"/>
                <a:gd name="connsiteY25" fmla="*/ 719173 h 737001"/>
                <a:gd name="connsiteX26" fmla="*/ 2728040 w 3335259"/>
                <a:gd name="connsiteY26" fmla="*/ 17828 h 737001"/>
                <a:gd name="connsiteX27" fmla="*/ 2662662 w 3335259"/>
                <a:gd name="connsiteY27" fmla="*/ 17828 h 737001"/>
                <a:gd name="connsiteX28" fmla="*/ 2662662 w 3335259"/>
                <a:gd name="connsiteY28" fmla="*/ 433862 h 737001"/>
                <a:gd name="connsiteX29" fmla="*/ 2655730 w 3335259"/>
                <a:gd name="connsiteY29" fmla="*/ 514090 h 737001"/>
                <a:gd name="connsiteX30" fmla="*/ 2628483 w 3335259"/>
                <a:gd name="connsiteY30" fmla="*/ 593377 h 737001"/>
                <a:gd name="connsiteX31" fmla="*/ 2571028 w 3335259"/>
                <a:gd name="connsiteY31" fmla="*/ 653783 h 737001"/>
                <a:gd name="connsiteX32" fmla="*/ 2472468 w 3335259"/>
                <a:gd name="connsiteY32" fmla="*/ 677536 h 737001"/>
                <a:gd name="connsiteX33" fmla="*/ 2373902 w 3335259"/>
                <a:gd name="connsiteY33" fmla="*/ 653783 h 737001"/>
                <a:gd name="connsiteX34" fmla="*/ 2316447 w 3335259"/>
                <a:gd name="connsiteY34" fmla="*/ 593377 h 737001"/>
                <a:gd name="connsiteX35" fmla="*/ 2289211 w 3335259"/>
                <a:gd name="connsiteY35" fmla="*/ 514090 h 737001"/>
                <a:gd name="connsiteX36" fmla="*/ 2282280 w 3335259"/>
                <a:gd name="connsiteY36" fmla="*/ 433862 h 737001"/>
                <a:gd name="connsiteX37" fmla="*/ 2282280 w 3335259"/>
                <a:gd name="connsiteY37" fmla="*/ 17828 h 737001"/>
                <a:gd name="connsiteX38" fmla="*/ 2216901 w 3335259"/>
                <a:gd name="connsiteY38" fmla="*/ 17828 h 737001"/>
                <a:gd name="connsiteX39" fmla="*/ 2216901 w 3335259"/>
                <a:gd name="connsiteY39" fmla="*/ 450694 h 737001"/>
                <a:gd name="connsiteX40" fmla="*/ 2229779 w 3335259"/>
                <a:gd name="connsiteY40" fmla="*/ 558662 h 737001"/>
                <a:gd name="connsiteX41" fmla="*/ 2272867 w 3335259"/>
                <a:gd name="connsiteY41" fmla="*/ 649797 h 737001"/>
                <a:gd name="connsiteX42" fmla="*/ 2352115 w 3335259"/>
                <a:gd name="connsiteY42" fmla="*/ 713194 h 737001"/>
                <a:gd name="connsiteX43" fmla="*/ 2472473 w 3335259"/>
                <a:gd name="connsiteY43" fmla="*/ 737001 h 737001"/>
                <a:gd name="connsiteX44" fmla="*/ 2592827 w 3335259"/>
                <a:gd name="connsiteY44" fmla="*/ 713194 h 737001"/>
                <a:gd name="connsiteX45" fmla="*/ 2672075 w 3335259"/>
                <a:gd name="connsiteY45" fmla="*/ 649797 h 737001"/>
                <a:gd name="connsiteX46" fmla="*/ 2715167 w 3335259"/>
                <a:gd name="connsiteY46" fmla="*/ 558662 h 737001"/>
                <a:gd name="connsiteX47" fmla="*/ 2728046 w 3335259"/>
                <a:gd name="connsiteY47" fmla="*/ 450694 h 737001"/>
                <a:gd name="connsiteX48" fmla="*/ 2728046 w 3335259"/>
                <a:gd name="connsiteY48" fmla="*/ 17828 h 737001"/>
                <a:gd name="connsiteX49" fmla="*/ 1444254 w 3335259"/>
                <a:gd name="connsiteY49" fmla="*/ 246664 h 737001"/>
                <a:gd name="connsiteX50" fmla="*/ 1503686 w 3335259"/>
                <a:gd name="connsiteY50" fmla="*/ 148552 h 737001"/>
                <a:gd name="connsiteX51" fmla="*/ 1597290 w 3335259"/>
                <a:gd name="connsiteY51" fmla="*/ 83218 h 737001"/>
                <a:gd name="connsiteX52" fmla="*/ 1720622 w 3335259"/>
                <a:gd name="connsiteY52" fmla="*/ 59410 h 737001"/>
                <a:gd name="connsiteX53" fmla="*/ 1843943 w 3335259"/>
                <a:gd name="connsiteY53" fmla="*/ 83218 h 737001"/>
                <a:gd name="connsiteX54" fmla="*/ 1937559 w 3335259"/>
                <a:gd name="connsiteY54" fmla="*/ 148552 h 737001"/>
                <a:gd name="connsiteX55" fmla="*/ 1996991 w 3335259"/>
                <a:gd name="connsiteY55" fmla="*/ 246664 h 737001"/>
                <a:gd name="connsiteX56" fmla="*/ 2017793 w 3335259"/>
                <a:gd name="connsiteY56" fmla="*/ 368473 h 737001"/>
                <a:gd name="connsiteX57" fmla="*/ 1996991 w 3335259"/>
                <a:gd name="connsiteY57" fmla="*/ 490338 h 737001"/>
                <a:gd name="connsiteX58" fmla="*/ 1937559 w 3335259"/>
                <a:gd name="connsiteY58" fmla="*/ 588394 h 737001"/>
                <a:gd name="connsiteX59" fmla="*/ 1843943 w 3335259"/>
                <a:gd name="connsiteY59" fmla="*/ 653783 h 737001"/>
                <a:gd name="connsiteX60" fmla="*/ 1720622 w 3335259"/>
                <a:gd name="connsiteY60" fmla="*/ 677536 h 737001"/>
                <a:gd name="connsiteX61" fmla="*/ 1597290 w 3335259"/>
                <a:gd name="connsiteY61" fmla="*/ 653783 h 737001"/>
                <a:gd name="connsiteX62" fmla="*/ 1503686 w 3335259"/>
                <a:gd name="connsiteY62" fmla="*/ 588394 h 737001"/>
                <a:gd name="connsiteX63" fmla="*/ 1444254 w 3335259"/>
                <a:gd name="connsiteY63" fmla="*/ 490338 h 737001"/>
                <a:gd name="connsiteX64" fmla="*/ 1423452 w 3335259"/>
                <a:gd name="connsiteY64" fmla="*/ 368473 h 737001"/>
                <a:gd name="connsiteX65" fmla="*/ 1444254 w 3335259"/>
                <a:gd name="connsiteY65" fmla="*/ 246664 h 737001"/>
                <a:gd name="connsiteX66" fmla="*/ 1384822 w 3335259"/>
                <a:gd name="connsiteY66" fmla="*/ 516582 h 737001"/>
                <a:gd name="connsiteX67" fmla="*/ 1459115 w 3335259"/>
                <a:gd name="connsiteY67" fmla="*/ 633464 h 737001"/>
                <a:gd name="connsiteX68" fmla="*/ 1573521 w 3335259"/>
                <a:gd name="connsiteY68" fmla="*/ 709761 h 737001"/>
                <a:gd name="connsiteX69" fmla="*/ 1720628 w 3335259"/>
                <a:gd name="connsiteY69" fmla="*/ 737001 h 737001"/>
                <a:gd name="connsiteX70" fmla="*/ 1867724 w 3335259"/>
                <a:gd name="connsiteY70" fmla="*/ 709761 h 737001"/>
                <a:gd name="connsiteX71" fmla="*/ 1982141 w 3335259"/>
                <a:gd name="connsiteY71" fmla="*/ 633464 h 737001"/>
                <a:gd name="connsiteX72" fmla="*/ 2056434 w 3335259"/>
                <a:gd name="connsiteY72" fmla="*/ 516582 h 737001"/>
                <a:gd name="connsiteX73" fmla="*/ 2083182 w 3335259"/>
                <a:gd name="connsiteY73" fmla="*/ 368473 h 737001"/>
                <a:gd name="connsiteX74" fmla="*/ 2056434 w 3335259"/>
                <a:gd name="connsiteY74" fmla="*/ 220918 h 737001"/>
                <a:gd name="connsiteX75" fmla="*/ 1982141 w 3335259"/>
                <a:gd name="connsiteY75" fmla="*/ 104479 h 737001"/>
                <a:gd name="connsiteX76" fmla="*/ 1867724 w 3335259"/>
                <a:gd name="connsiteY76" fmla="*/ 27739 h 737001"/>
                <a:gd name="connsiteX77" fmla="*/ 1720628 w 3335259"/>
                <a:gd name="connsiteY77" fmla="*/ 0 h 737001"/>
                <a:gd name="connsiteX78" fmla="*/ 1573521 w 3335259"/>
                <a:gd name="connsiteY78" fmla="*/ 27739 h 737001"/>
                <a:gd name="connsiteX79" fmla="*/ 1459115 w 3335259"/>
                <a:gd name="connsiteY79" fmla="*/ 104479 h 737001"/>
                <a:gd name="connsiteX80" fmla="*/ 1384822 w 3335259"/>
                <a:gd name="connsiteY80" fmla="*/ 220918 h 737001"/>
                <a:gd name="connsiteX81" fmla="*/ 1358074 w 3335259"/>
                <a:gd name="connsiteY81" fmla="*/ 368473 h 737001"/>
                <a:gd name="connsiteX82" fmla="*/ 1384822 w 3335259"/>
                <a:gd name="connsiteY82" fmla="*/ 516582 h 737001"/>
                <a:gd name="connsiteX83" fmla="*/ 816238 w 3335259"/>
                <a:gd name="connsiteY83" fmla="*/ 719173 h 737001"/>
                <a:gd name="connsiteX84" fmla="*/ 881617 w 3335259"/>
                <a:gd name="connsiteY84" fmla="*/ 719173 h 737001"/>
                <a:gd name="connsiteX85" fmla="*/ 881617 w 3335259"/>
                <a:gd name="connsiteY85" fmla="*/ 386302 h 737001"/>
                <a:gd name="connsiteX86" fmla="*/ 1003459 w 3335259"/>
                <a:gd name="connsiteY86" fmla="*/ 386302 h 737001"/>
                <a:gd name="connsiteX87" fmla="*/ 1200585 w 3335259"/>
                <a:gd name="connsiteY87" fmla="*/ 719173 h 737001"/>
                <a:gd name="connsiteX88" fmla="*/ 1274878 w 3335259"/>
                <a:gd name="connsiteY88" fmla="*/ 719173 h 737001"/>
                <a:gd name="connsiteX89" fmla="*/ 1070820 w 3335259"/>
                <a:gd name="connsiteY89" fmla="*/ 382371 h 737001"/>
                <a:gd name="connsiteX90" fmla="*/ 1131243 w 3335259"/>
                <a:gd name="connsiteY90" fmla="*/ 368473 h 737001"/>
                <a:gd name="connsiteX91" fmla="*/ 1189185 w 3335259"/>
                <a:gd name="connsiteY91" fmla="*/ 338242 h 737001"/>
                <a:gd name="connsiteX92" fmla="*/ 1232771 w 3335259"/>
                <a:gd name="connsiteY92" fmla="*/ 285255 h 737001"/>
                <a:gd name="connsiteX93" fmla="*/ 1250112 w 3335259"/>
                <a:gd name="connsiteY93" fmla="*/ 202093 h 737001"/>
                <a:gd name="connsiteX94" fmla="*/ 1235251 w 3335259"/>
                <a:gd name="connsiteY94" fmla="*/ 124799 h 737001"/>
                <a:gd name="connsiteX95" fmla="*/ 1197607 w 3335259"/>
                <a:gd name="connsiteY95" fmla="*/ 72311 h 737001"/>
                <a:gd name="connsiteX96" fmla="*/ 1146098 w 3335259"/>
                <a:gd name="connsiteY96" fmla="*/ 40584 h 737001"/>
                <a:gd name="connsiteX97" fmla="*/ 1089634 w 3335259"/>
                <a:gd name="connsiteY97" fmla="*/ 24749 h 737001"/>
                <a:gd name="connsiteX98" fmla="*/ 1038125 w 3335259"/>
                <a:gd name="connsiteY98" fmla="*/ 18825 h 737001"/>
                <a:gd name="connsiteX99" fmla="*/ 1000480 w 3335259"/>
                <a:gd name="connsiteY99" fmla="*/ 17828 h 737001"/>
                <a:gd name="connsiteX100" fmla="*/ 816233 w 3335259"/>
                <a:gd name="connsiteY100" fmla="*/ 17828 h 737001"/>
                <a:gd name="connsiteX101" fmla="*/ 816233 w 3335259"/>
                <a:gd name="connsiteY101" fmla="*/ 719173 h 737001"/>
                <a:gd name="connsiteX102" fmla="*/ 881617 w 3335259"/>
                <a:gd name="connsiteY102" fmla="*/ 77238 h 737001"/>
                <a:gd name="connsiteX103" fmla="*/ 1020297 w 3335259"/>
                <a:gd name="connsiteY103" fmla="*/ 77238 h 737001"/>
                <a:gd name="connsiteX104" fmla="*/ 1103996 w 3335259"/>
                <a:gd name="connsiteY104" fmla="*/ 90139 h 737001"/>
                <a:gd name="connsiteX105" fmla="*/ 1154027 w 3335259"/>
                <a:gd name="connsiteY105" fmla="*/ 121809 h 737001"/>
                <a:gd name="connsiteX106" fmla="*/ 1178289 w 3335259"/>
                <a:gd name="connsiteY106" fmla="*/ 162449 h 737001"/>
                <a:gd name="connsiteX107" fmla="*/ 1184734 w 3335259"/>
                <a:gd name="connsiteY107" fmla="*/ 202093 h 737001"/>
                <a:gd name="connsiteX108" fmla="*/ 1178289 w 3335259"/>
                <a:gd name="connsiteY108" fmla="*/ 241681 h 737001"/>
                <a:gd name="connsiteX109" fmla="*/ 1154027 w 3335259"/>
                <a:gd name="connsiteY109" fmla="*/ 282321 h 737001"/>
                <a:gd name="connsiteX110" fmla="*/ 1103996 w 3335259"/>
                <a:gd name="connsiteY110" fmla="*/ 313991 h 737001"/>
                <a:gd name="connsiteX111" fmla="*/ 1020297 w 3335259"/>
                <a:gd name="connsiteY111" fmla="*/ 326892 h 737001"/>
                <a:gd name="connsiteX112" fmla="*/ 881617 w 3335259"/>
                <a:gd name="connsiteY112" fmla="*/ 326892 h 737001"/>
                <a:gd name="connsiteX113" fmla="*/ 881617 w 3335259"/>
                <a:gd name="connsiteY113" fmla="*/ 77238 h 737001"/>
                <a:gd name="connsiteX114" fmla="*/ 624068 w 3335259"/>
                <a:gd name="connsiteY114" fmla="*/ 340734 h 737001"/>
                <a:gd name="connsiteX115" fmla="*/ 390293 w 3335259"/>
                <a:gd name="connsiteY115" fmla="*/ 340734 h 737001"/>
                <a:gd name="connsiteX116" fmla="*/ 390293 w 3335259"/>
                <a:gd name="connsiteY116" fmla="*/ 400199 h 737001"/>
                <a:gd name="connsiteX117" fmla="*/ 558689 w 3335259"/>
                <a:gd name="connsiteY117" fmla="*/ 400199 h 737001"/>
                <a:gd name="connsiteX118" fmla="*/ 558689 w 3335259"/>
                <a:gd name="connsiteY118" fmla="*/ 635955 h 737001"/>
                <a:gd name="connsiteX119" fmla="*/ 468545 w 3335259"/>
                <a:gd name="connsiteY119" fmla="*/ 668622 h 737001"/>
                <a:gd name="connsiteX120" fmla="*/ 362554 w 3335259"/>
                <a:gd name="connsiteY120" fmla="*/ 677536 h 737001"/>
                <a:gd name="connsiteX121" fmla="*/ 239233 w 3335259"/>
                <a:gd name="connsiteY121" fmla="*/ 653783 h 737001"/>
                <a:gd name="connsiteX122" fmla="*/ 145617 w 3335259"/>
                <a:gd name="connsiteY122" fmla="*/ 588394 h 737001"/>
                <a:gd name="connsiteX123" fmla="*/ 86186 w 3335259"/>
                <a:gd name="connsiteY123" fmla="*/ 490338 h 737001"/>
                <a:gd name="connsiteX124" fmla="*/ 65384 w 3335259"/>
                <a:gd name="connsiteY124" fmla="*/ 368473 h 737001"/>
                <a:gd name="connsiteX125" fmla="*/ 86186 w 3335259"/>
                <a:gd name="connsiteY125" fmla="*/ 246664 h 737001"/>
                <a:gd name="connsiteX126" fmla="*/ 145617 w 3335259"/>
                <a:gd name="connsiteY126" fmla="*/ 148552 h 737001"/>
                <a:gd name="connsiteX127" fmla="*/ 239233 w 3335259"/>
                <a:gd name="connsiteY127" fmla="*/ 83218 h 737001"/>
                <a:gd name="connsiteX128" fmla="*/ 362554 w 3335259"/>
                <a:gd name="connsiteY128" fmla="*/ 59410 h 737001"/>
                <a:gd name="connsiteX129" fmla="*/ 421001 w 3335259"/>
                <a:gd name="connsiteY129" fmla="*/ 65888 h 737001"/>
                <a:gd name="connsiteX130" fmla="*/ 477952 w 3335259"/>
                <a:gd name="connsiteY130" fmla="*/ 83716 h 737001"/>
                <a:gd name="connsiteX131" fmla="*/ 528470 w 3335259"/>
                <a:gd name="connsiteY131" fmla="*/ 111456 h 737001"/>
                <a:gd name="connsiteX132" fmla="*/ 567604 w 3335259"/>
                <a:gd name="connsiteY132" fmla="*/ 146614 h 737001"/>
                <a:gd name="connsiteX133" fmla="*/ 615153 w 3335259"/>
                <a:gd name="connsiteY133" fmla="*/ 97060 h 737001"/>
                <a:gd name="connsiteX134" fmla="*/ 362554 w 3335259"/>
                <a:gd name="connsiteY134" fmla="*/ 0 h 737001"/>
                <a:gd name="connsiteX135" fmla="*/ 215447 w 3335259"/>
                <a:gd name="connsiteY135" fmla="*/ 27739 h 737001"/>
                <a:gd name="connsiteX136" fmla="*/ 101041 w 3335259"/>
                <a:gd name="connsiteY136" fmla="*/ 104479 h 737001"/>
                <a:gd name="connsiteX137" fmla="*/ 26748 w 3335259"/>
                <a:gd name="connsiteY137" fmla="*/ 220918 h 737001"/>
                <a:gd name="connsiteX138" fmla="*/ 0 w 3335259"/>
                <a:gd name="connsiteY138" fmla="*/ 368473 h 737001"/>
                <a:gd name="connsiteX139" fmla="*/ 26748 w 3335259"/>
                <a:gd name="connsiteY139" fmla="*/ 516582 h 737001"/>
                <a:gd name="connsiteX140" fmla="*/ 101041 w 3335259"/>
                <a:gd name="connsiteY140" fmla="*/ 633464 h 737001"/>
                <a:gd name="connsiteX141" fmla="*/ 215447 w 3335259"/>
                <a:gd name="connsiteY141" fmla="*/ 709761 h 737001"/>
                <a:gd name="connsiteX142" fmla="*/ 362554 w 3335259"/>
                <a:gd name="connsiteY142" fmla="*/ 737001 h 737001"/>
                <a:gd name="connsiteX143" fmla="*/ 496771 w 3335259"/>
                <a:gd name="connsiteY143" fmla="*/ 722606 h 737001"/>
                <a:gd name="connsiteX144" fmla="*/ 624068 w 3335259"/>
                <a:gd name="connsiteY144" fmla="*/ 673605 h 737001"/>
                <a:gd name="connsiteX145" fmla="*/ 624068 w 3335259"/>
                <a:gd name="connsiteY145" fmla="*/ 340734 h 73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3335259" h="737001">
                  <a:moveTo>
                    <a:pt x="2972706" y="77238"/>
                  </a:moveTo>
                  <a:lnTo>
                    <a:pt x="3117332" y="77238"/>
                  </a:lnTo>
                  <a:cubicBezTo>
                    <a:pt x="3135802" y="77238"/>
                    <a:pt x="3154306" y="79564"/>
                    <a:pt x="3172805" y="84159"/>
                  </a:cubicBezTo>
                  <a:cubicBezTo>
                    <a:pt x="3191275" y="88810"/>
                    <a:pt x="3207626" y="96229"/>
                    <a:pt x="3221833" y="106472"/>
                  </a:cubicBezTo>
                  <a:cubicBezTo>
                    <a:pt x="3236029" y="116715"/>
                    <a:pt x="3247590" y="129783"/>
                    <a:pt x="3256504" y="145618"/>
                  </a:cubicBezTo>
                  <a:cubicBezTo>
                    <a:pt x="3265418" y="161453"/>
                    <a:pt x="3269881" y="180610"/>
                    <a:pt x="3269881" y="203090"/>
                  </a:cubicBezTo>
                  <a:cubicBezTo>
                    <a:pt x="3269881" y="226178"/>
                    <a:pt x="3265568" y="245667"/>
                    <a:pt x="3257003" y="261502"/>
                  </a:cubicBezTo>
                  <a:cubicBezTo>
                    <a:pt x="3248410" y="277337"/>
                    <a:pt x="3237192" y="290072"/>
                    <a:pt x="3223322" y="299651"/>
                  </a:cubicBezTo>
                  <a:cubicBezTo>
                    <a:pt x="3209453" y="309229"/>
                    <a:pt x="3193607" y="316150"/>
                    <a:pt x="3175772" y="320414"/>
                  </a:cubicBezTo>
                  <a:cubicBezTo>
                    <a:pt x="3157944" y="324733"/>
                    <a:pt x="3139761" y="326892"/>
                    <a:pt x="3121291" y="326892"/>
                  </a:cubicBezTo>
                  <a:lnTo>
                    <a:pt x="2972706" y="326892"/>
                  </a:lnTo>
                  <a:lnTo>
                    <a:pt x="2972706" y="77238"/>
                  </a:lnTo>
                  <a:close/>
                  <a:moveTo>
                    <a:pt x="2907327" y="719173"/>
                  </a:moveTo>
                  <a:lnTo>
                    <a:pt x="2972706" y="719173"/>
                  </a:lnTo>
                  <a:lnTo>
                    <a:pt x="2972706" y="386302"/>
                  </a:lnTo>
                  <a:lnTo>
                    <a:pt x="3124264" y="386302"/>
                  </a:lnTo>
                  <a:cubicBezTo>
                    <a:pt x="3151997" y="386302"/>
                    <a:pt x="3178574" y="382703"/>
                    <a:pt x="3203999" y="375450"/>
                  </a:cubicBezTo>
                  <a:cubicBezTo>
                    <a:pt x="3229413" y="368141"/>
                    <a:pt x="3251876" y="357067"/>
                    <a:pt x="3271360" y="342229"/>
                  </a:cubicBezTo>
                  <a:cubicBezTo>
                    <a:pt x="3290832" y="327390"/>
                    <a:pt x="3306358" y="308399"/>
                    <a:pt x="3317919" y="285311"/>
                  </a:cubicBezTo>
                  <a:cubicBezTo>
                    <a:pt x="3329468" y="262167"/>
                    <a:pt x="3335260" y="234760"/>
                    <a:pt x="3335260" y="203090"/>
                  </a:cubicBezTo>
                  <a:cubicBezTo>
                    <a:pt x="3335260" y="166768"/>
                    <a:pt x="3328156" y="136537"/>
                    <a:pt x="3313960" y="112452"/>
                  </a:cubicBezTo>
                  <a:cubicBezTo>
                    <a:pt x="3299752" y="88311"/>
                    <a:pt x="3281603" y="69321"/>
                    <a:pt x="3259477" y="55479"/>
                  </a:cubicBezTo>
                  <a:cubicBezTo>
                    <a:pt x="3237347" y="41581"/>
                    <a:pt x="3212919" y="31892"/>
                    <a:pt x="3186176" y="26244"/>
                  </a:cubicBezTo>
                  <a:cubicBezTo>
                    <a:pt x="3159428" y="20652"/>
                    <a:pt x="3133826" y="17828"/>
                    <a:pt x="3109409" y="17828"/>
                  </a:cubicBezTo>
                  <a:lnTo>
                    <a:pt x="2907333" y="17828"/>
                  </a:lnTo>
                  <a:lnTo>
                    <a:pt x="2907333" y="719173"/>
                  </a:lnTo>
                  <a:close/>
                  <a:moveTo>
                    <a:pt x="2728040" y="17828"/>
                  </a:moveTo>
                  <a:lnTo>
                    <a:pt x="2662662" y="17828"/>
                  </a:lnTo>
                  <a:lnTo>
                    <a:pt x="2662662" y="433862"/>
                  </a:lnTo>
                  <a:cubicBezTo>
                    <a:pt x="2662662" y="458944"/>
                    <a:pt x="2660331" y="485687"/>
                    <a:pt x="2655730" y="514090"/>
                  </a:cubicBezTo>
                  <a:cubicBezTo>
                    <a:pt x="2651096" y="542494"/>
                    <a:pt x="2642015" y="568905"/>
                    <a:pt x="2628483" y="593377"/>
                  </a:cubicBezTo>
                  <a:cubicBezTo>
                    <a:pt x="2614946" y="617794"/>
                    <a:pt x="2595794" y="637948"/>
                    <a:pt x="2571028" y="653783"/>
                  </a:cubicBezTo>
                  <a:cubicBezTo>
                    <a:pt x="2546262" y="669619"/>
                    <a:pt x="2513407" y="677536"/>
                    <a:pt x="2472468" y="677536"/>
                  </a:cubicBezTo>
                  <a:cubicBezTo>
                    <a:pt x="2431529" y="677536"/>
                    <a:pt x="2398663" y="669619"/>
                    <a:pt x="2373902" y="653783"/>
                  </a:cubicBezTo>
                  <a:cubicBezTo>
                    <a:pt x="2349136" y="637893"/>
                    <a:pt x="2329979" y="617794"/>
                    <a:pt x="2316447" y="593377"/>
                  </a:cubicBezTo>
                  <a:cubicBezTo>
                    <a:pt x="2302909" y="568905"/>
                    <a:pt x="2293812" y="542494"/>
                    <a:pt x="2289211" y="514090"/>
                  </a:cubicBezTo>
                  <a:cubicBezTo>
                    <a:pt x="2284577" y="485687"/>
                    <a:pt x="2282280" y="458944"/>
                    <a:pt x="2282280" y="433862"/>
                  </a:cubicBezTo>
                  <a:lnTo>
                    <a:pt x="2282280" y="17828"/>
                  </a:lnTo>
                  <a:lnTo>
                    <a:pt x="2216901" y="17828"/>
                  </a:lnTo>
                  <a:lnTo>
                    <a:pt x="2216901" y="450694"/>
                  </a:lnTo>
                  <a:cubicBezTo>
                    <a:pt x="2216901" y="488344"/>
                    <a:pt x="2221186" y="524333"/>
                    <a:pt x="2229779" y="558662"/>
                  </a:cubicBezTo>
                  <a:cubicBezTo>
                    <a:pt x="2238345" y="593045"/>
                    <a:pt x="2252713" y="623386"/>
                    <a:pt x="2272867" y="649797"/>
                  </a:cubicBezTo>
                  <a:cubicBezTo>
                    <a:pt x="2293010" y="676263"/>
                    <a:pt x="2319426" y="697358"/>
                    <a:pt x="2352115" y="713194"/>
                  </a:cubicBezTo>
                  <a:cubicBezTo>
                    <a:pt x="2384804" y="729084"/>
                    <a:pt x="2424929" y="737001"/>
                    <a:pt x="2472473" y="737001"/>
                  </a:cubicBezTo>
                  <a:cubicBezTo>
                    <a:pt x="2520018" y="737001"/>
                    <a:pt x="2560137" y="729084"/>
                    <a:pt x="2592827" y="713194"/>
                  </a:cubicBezTo>
                  <a:cubicBezTo>
                    <a:pt x="2625516" y="697358"/>
                    <a:pt x="2651921" y="676263"/>
                    <a:pt x="2672075" y="649797"/>
                  </a:cubicBezTo>
                  <a:cubicBezTo>
                    <a:pt x="2692218" y="623386"/>
                    <a:pt x="2706574" y="593045"/>
                    <a:pt x="2715167" y="558662"/>
                  </a:cubicBezTo>
                  <a:cubicBezTo>
                    <a:pt x="2723733" y="524333"/>
                    <a:pt x="2728046" y="488344"/>
                    <a:pt x="2728046" y="450694"/>
                  </a:cubicBezTo>
                  <a:lnTo>
                    <a:pt x="2728046" y="17828"/>
                  </a:lnTo>
                  <a:close/>
                  <a:moveTo>
                    <a:pt x="1444254" y="246664"/>
                  </a:moveTo>
                  <a:cubicBezTo>
                    <a:pt x="1458123" y="209014"/>
                    <a:pt x="1477934" y="176291"/>
                    <a:pt x="1503686" y="148552"/>
                  </a:cubicBezTo>
                  <a:cubicBezTo>
                    <a:pt x="1529443" y="120868"/>
                    <a:pt x="1560637" y="99053"/>
                    <a:pt x="1597290" y="83218"/>
                  </a:cubicBezTo>
                  <a:cubicBezTo>
                    <a:pt x="1633944" y="67327"/>
                    <a:pt x="1675055" y="59410"/>
                    <a:pt x="1720622" y="59410"/>
                  </a:cubicBezTo>
                  <a:cubicBezTo>
                    <a:pt x="1766190" y="59410"/>
                    <a:pt x="1807295" y="67327"/>
                    <a:pt x="1843943" y="83218"/>
                  </a:cubicBezTo>
                  <a:cubicBezTo>
                    <a:pt x="1880597" y="99053"/>
                    <a:pt x="1911802" y="120813"/>
                    <a:pt x="1937559" y="148552"/>
                  </a:cubicBezTo>
                  <a:cubicBezTo>
                    <a:pt x="1963316" y="176291"/>
                    <a:pt x="1983127" y="209014"/>
                    <a:pt x="1996991" y="246664"/>
                  </a:cubicBezTo>
                  <a:cubicBezTo>
                    <a:pt x="2010860" y="284258"/>
                    <a:pt x="2017793" y="324899"/>
                    <a:pt x="2017793" y="368473"/>
                  </a:cubicBezTo>
                  <a:cubicBezTo>
                    <a:pt x="2017793" y="412103"/>
                    <a:pt x="2010860" y="452688"/>
                    <a:pt x="1996991" y="490338"/>
                  </a:cubicBezTo>
                  <a:cubicBezTo>
                    <a:pt x="1983121" y="527988"/>
                    <a:pt x="1963311" y="560655"/>
                    <a:pt x="1937559" y="588394"/>
                  </a:cubicBezTo>
                  <a:cubicBezTo>
                    <a:pt x="1911802" y="616134"/>
                    <a:pt x="1880597" y="637948"/>
                    <a:pt x="1843943" y="653783"/>
                  </a:cubicBezTo>
                  <a:cubicBezTo>
                    <a:pt x="1807290" y="669619"/>
                    <a:pt x="1766190" y="677536"/>
                    <a:pt x="1720622" y="677536"/>
                  </a:cubicBezTo>
                  <a:cubicBezTo>
                    <a:pt x="1675055" y="677536"/>
                    <a:pt x="1633944" y="669619"/>
                    <a:pt x="1597290" y="653783"/>
                  </a:cubicBezTo>
                  <a:cubicBezTo>
                    <a:pt x="1560637" y="637948"/>
                    <a:pt x="1529443" y="616134"/>
                    <a:pt x="1503686" y="588394"/>
                  </a:cubicBezTo>
                  <a:cubicBezTo>
                    <a:pt x="1477929" y="560655"/>
                    <a:pt x="1458118" y="527988"/>
                    <a:pt x="1444254" y="490338"/>
                  </a:cubicBezTo>
                  <a:cubicBezTo>
                    <a:pt x="1430390" y="452688"/>
                    <a:pt x="1423452" y="412103"/>
                    <a:pt x="1423452" y="368473"/>
                  </a:cubicBezTo>
                  <a:cubicBezTo>
                    <a:pt x="1423452" y="324899"/>
                    <a:pt x="1430384" y="284314"/>
                    <a:pt x="1444254" y="246664"/>
                  </a:cubicBezTo>
                  <a:moveTo>
                    <a:pt x="1384822" y="516582"/>
                  </a:moveTo>
                  <a:cubicBezTo>
                    <a:pt x="1402650" y="561817"/>
                    <a:pt x="1427416" y="600797"/>
                    <a:pt x="1459115" y="633464"/>
                  </a:cubicBezTo>
                  <a:cubicBezTo>
                    <a:pt x="1490813" y="666131"/>
                    <a:pt x="1528944" y="691600"/>
                    <a:pt x="1573521" y="709761"/>
                  </a:cubicBezTo>
                  <a:cubicBezTo>
                    <a:pt x="1618098" y="727921"/>
                    <a:pt x="1667137" y="737001"/>
                    <a:pt x="1720628" y="737001"/>
                  </a:cubicBezTo>
                  <a:cubicBezTo>
                    <a:pt x="1774119" y="737001"/>
                    <a:pt x="1823147" y="727921"/>
                    <a:pt x="1867724" y="709761"/>
                  </a:cubicBezTo>
                  <a:cubicBezTo>
                    <a:pt x="1912300" y="691600"/>
                    <a:pt x="1950443" y="666131"/>
                    <a:pt x="1982141" y="633464"/>
                  </a:cubicBezTo>
                  <a:cubicBezTo>
                    <a:pt x="2013839" y="600797"/>
                    <a:pt x="2038606" y="561817"/>
                    <a:pt x="2056434" y="516582"/>
                  </a:cubicBezTo>
                  <a:cubicBezTo>
                    <a:pt x="2074262" y="471347"/>
                    <a:pt x="2083182" y="421958"/>
                    <a:pt x="2083182" y="368473"/>
                  </a:cubicBezTo>
                  <a:cubicBezTo>
                    <a:pt x="2083182" y="314988"/>
                    <a:pt x="2074268" y="265821"/>
                    <a:pt x="2056434" y="220918"/>
                  </a:cubicBezTo>
                  <a:cubicBezTo>
                    <a:pt x="2038606" y="176015"/>
                    <a:pt x="2013839" y="137202"/>
                    <a:pt x="1982141" y="104479"/>
                  </a:cubicBezTo>
                  <a:cubicBezTo>
                    <a:pt x="1950443" y="71812"/>
                    <a:pt x="1912300" y="46232"/>
                    <a:pt x="1867724" y="27739"/>
                  </a:cubicBezTo>
                  <a:cubicBezTo>
                    <a:pt x="1823147" y="9247"/>
                    <a:pt x="1774119" y="0"/>
                    <a:pt x="1720628" y="0"/>
                  </a:cubicBezTo>
                  <a:cubicBezTo>
                    <a:pt x="1667137" y="0"/>
                    <a:pt x="1618098" y="9247"/>
                    <a:pt x="1573521" y="27739"/>
                  </a:cubicBezTo>
                  <a:cubicBezTo>
                    <a:pt x="1528944" y="46232"/>
                    <a:pt x="1490813" y="71812"/>
                    <a:pt x="1459115" y="104479"/>
                  </a:cubicBezTo>
                  <a:cubicBezTo>
                    <a:pt x="1427416" y="137202"/>
                    <a:pt x="1402650" y="176015"/>
                    <a:pt x="1384822" y="220918"/>
                  </a:cubicBezTo>
                  <a:cubicBezTo>
                    <a:pt x="1366993" y="265821"/>
                    <a:pt x="1358074" y="314988"/>
                    <a:pt x="1358074" y="368473"/>
                  </a:cubicBezTo>
                  <a:cubicBezTo>
                    <a:pt x="1358074" y="421958"/>
                    <a:pt x="1366988" y="471347"/>
                    <a:pt x="1384822" y="516582"/>
                  </a:cubicBezTo>
                  <a:moveTo>
                    <a:pt x="816238" y="719173"/>
                  </a:moveTo>
                  <a:lnTo>
                    <a:pt x="881617" y="719173"/>
                  </a:lnTo>
                  <a:lnTo>
                    <a:pt x="881617" y="386302"/>
                  </a:lnTo>
                  <a:lnTo>
                    <a:pt x="1003459" y="386302"/>
                  </a:lnTo>
                  <a:lnTo>
                    <a:pt x="1200585" y="719173"/>
                  </a:lnTo>
                  <a:lnTo>
                    <a:pt x="1274878" y="719173"/>
                  </a:lnTo>
                  <a:lnTo>
                    <a:pt x="1070820" y="382371"/>
                  </a:lnTo>
                  <a:cubicBezTo>
                    <a:pt x="1089960" y="379712"/>
                    <a:pt x="1110103" y="375117"/>
                    <a:pt x="1131243" y="368473"/>
                  </a:cubicBezTo>
                  <a:cubicBezTo>
                    <a:pt x="1152366" y="361884"/>
                    <a:pt x="1171689" y="351808"/>
                    <a:pt x="1189185" y="338242"/>
                  </a:cubicBezTo>
                  <a:cubicBezTo>
                    <a:pt x="1206676" y="324733"/>
                    <a:pt x="1221215" y="307070"/>
                    <a:pt x="1232771" y="285255"/>
                  </a:cubicBezTo>
                  <a:cubicBezTo>
                    <a:pt x="1244320" y="263495"/>
                    <a:pt x="1250112" y="235756"/>
                    <a:pt x="1250112" y="202093"/>
                  </a:cubicBezTo>
                  <a:cubicBezTo>
                    <a:pt x="1250112" y="171696"/>
                    <a:pt x="1245157" y="145950"/>
                    <a:pt x="1235251" y="124799"/>
                  </a:cubicBezTo>
                  <a:cubicBezTo>
                    <a:pt x="1225346" y="103704"/>
                    <a:pt x="1212788" y="86153"/>
                    <a:pt x="1197607" y="72311"/>
                  </a:cubicBezTo>
                  <a:cubicBezTo>
                    <a:pt x="1182408" y="58413"/>
                    <a:pt x="1165239" y="47893"/>
                    <a:pt x="1146098" y="40584"/>
                  </a:cubicBezTo>
                  <a:cubicBezTo>
                    <a:pt x="1126935" y="33332"/>
                    <a:pt x="1108116" y="28072"/>
                    <a:pt x="1089634" y="24749"/>
                  </a:cubicBezTo>
                  <a:cubicBezTo>
                    <a:pt x="1071135" y="21483"/>
                    <a:pt x="1053971" y="19490"/>
                    <a:pt x="1038125" y="18825"/>
                  </a:cubicBezTo>
                  <a:cubicBezTo>
                    <a:pt x="1022273" y="18161"/>
                    <a:pt x="1009721" y="17828"/>
                    <a:pt x="1000480" y="17828"/>
                  </a:cubicBezTo>
                  <a:lnTo>
                    <a:pt x="816233" y="17828"/>
                  </a:lnTo>
                  <a:lnTo>
                    <a:pt x="816233" y="719173"/>
                  </a:lnTo>
                  <a:close/>
                  <a:moveTo>
                    <a:pt x="881617" y="77238"/>
                  </a:moveTo>
                  <a:lnTo>
                    <a:pt x="1020297" y="77238"/>
                  </a:lnTo>
                  <a:cubicBezTo>
                    <a:pt x="1054625" y="77238"/>
                    <a:pt x="1082536" y="81557"/>
                    <a:pt x="1103996" y="90139"/>
                  </a:cubicBezTo>
                  <a:cubicBezTo>
                    <a:pt x="1125451" y="98721"/>
                    <a:pt x="1142139" y="109296"/>
                    <a:pt x="1154027" y="121809"/>
                  </a:cubicBezTo>
                  <a:cubicBezTo>
                    <a:pt x="1165914" y="134378"/>
                    <a:pt x="1173987" y="147943"/>
                    <a:pt x="1178289" y="162449"/>
                  </a:cubicBezTo>
                  <a:cubicBezTo>
                    <a:pt x="1182580" y="177011"/>
                    <a:pt x="1184734" y="190188"/>
                    <a:pt x="1184734" y="202093"/>
                  </a:cubicBezTo>
                  <a:cubicBezTo>
                    <a:pt x="1184734" y="213941"/>
                    <a:pt x="1182585" y="227174"/>
                    <a:pt x="1178289" y="241681"/>
                  </a:cubicBezTo>
                  <a:cubicBezTo>
                    <a:pt x="1173987" y="256243"/>
                    <a:pt x="1165914" y="269752"/>
                    <a:pt x="1154027" y="282321"/>
                  </a:cubicBezTo>
                  <a:cubicBezTo>
                    <a:pt x="1142139" y="294834"/>
                    <a:pt x="1125451" y="305409"/>
                    <a:pt x="1103996" y="313991"/>
                  </a:cubicBezTo>
                  <a:cubicBezTo>
                    <a:pt x="1082536" y="322573"/>
                    <a:pt x="1054630" y="326892"/>
                    <a:pt x="1020297" y="326892"/>
                  </a:cubicBezTo>
                  <a:lnTo>
                    <a:pt x="881617" y="326892"/>
                  </a:lnTo>
                  <a:lnTo>
                    <a:pt x="881617" y="77238"/>
                  </a:lnTo>
                  <a:close/>
                  <a:moveTo>
                    <a:pt x="624068" y="340734"/>
                  </a:moveTo>
                  <a:lnTo>
                    <a:pt x="390293" y="340734"/>
                  </a:lnTo>
                  <a:lnTo>
                    <a:pt x="390293" y="400199"/>
                  </a:lnTo>
                  <a:lnTo>
                    <a:pt x="558689" y="400199"/>
                  </a:lnTo>
                  <a:lnTo>
                    <a:pt x="558689" y="635955"/>
                  </a:lnTo>
                  <a:cubicBezTo>
                    <a:pt x="531603" y="651790"/>
                    <a:pt x="501555" y="662698"/>
                    <a:pt x="468545" y="668622"/>
                  </a:cubicBezTo>
                  <a:cubicBezTo>
                    <a:pt x="435518" y="674602"/>
                    <a:pt x="400193" y="677536"/>
                    <a:pt x="362554" y="677536"/>
                  </a:cubicBezTo>
                  <a:cubicBezTo>
                    <a:pt x="316987" y="677536"/>
                    <a:pt x="275876" y="669619"/>
                    <a:pt x="239233" y="653783"/>
                  </a:cubicBezTo>
                  <a:cubicBezTo>
                    <a:pt x="202574" y="637948"/>
                    <a:pt x="171375" y="616134"/>
                    <a:pt x="145617" y="588394"/>
                  </a:cubicBezTo>
                  <a:cubicBezTo>
                    <a:pt x="119860" y="560655"/>
                    <a:pt x="100050" y="527988"/>
                    <a:pt x="86186" y="490338"/>
                  </a:cubicBezTo>
                  <a:cubicBezTo>
                    <a:pt x="72322" y="452688"/>
                    <a:pt x="65384" y="412103"/>
                    <a:pt x="65384" y="368473"/>
                  </a:cubicBezTo>
                  <a:cubicBezTo>
                    <a:pt x="65384" y="324899"/>
                    <a:pt x="72316" y="284314"/>
                    <a:pt x="86186" y="246664"/>
                  </a:cubicBezTo>
                  <a:cubicBezTo>
                    <a:pt x="100055" y="209014"/>
                    <a:pt x="119866" y="176291"/>
                    <a:pt x="145617" y="148552"/>
                  </a:cubicBezTo>
                  <a:cubicBezTo>
                    <a:pt x="171375" y="120868"/>
                    <a:pt x="202569" y="99053"/>
                    <a:pt x="239233" y="83218"/>
                  </a:cubicBezTo>
                  <a:cubicBezTo>
                    <a:pt x="275876" y="67327"/>
                    <a:pt x="316987" y="59410"/>
                    <a:pt x="362554" y="59410"/>
                  </a:cubicBezTo>
                  <a:cubicBezTo>
                    <a:pt x="381695" y="59410"/>
                    <a:pt x="401184" y="61569"/>
                    <a:pt x="421001" y="65888"/>
                  </a:cubicBezTo>
                  <a:cubicBezTo>
                    <a:pt x="440811" y="70151"/>
                    <a:pt x="459786" y="76131"/>
                    <a:pt x="477952" y="83716"/>
                  </a:cubicBezTo>
                  <a:cubicBezTo>
                    <a:pt x="496113" y="91302"/>
                    <a:pt x="512950" y="100548"/>
                    <a:pt x="528470" y="111456"/>
                  </a:cubicBezTo>
                  <a:cubicBezTo>
                    <a:pt x="543978" y="122307"/>
                    <a:pt x="557028" y="134045"/>
                    <a:pt x="567604" y="146614"/>
                  </a:cubicBezTo>
                  <a:lnTo>
                    <a:pt x="615153" y="97060"/>
                  </a:lnTo>
                  <a:cubicBezTo>
                    <a:pt x="551087" y="32335"/>
                    <a:pt x="466889" y="0"/>
                    <a:pt x="362554" y="0"/>
                  </a:cubicBezTo>
                  <a:cubicBezTo>
                    <a:pt x="309063" y="0"/>
                    <a:pt x="260024" y="9247"/>
                    <a:pt x="215447" y="27739"/>
                  </a:cubicBezTo>
                  <a:cubicBezTo>
                    <a:pt x="170871" y="46232"/>
                    <a:pt x="132739" y="71812"/>
                    <a:pt x="101041" y="104479"/>
                  </a:cubicBezTo>
                  <a:cubicBezTo>
                    <a:pt x="69343" y="137202"/>
                    <a:pt x="44577" y="176015"/>
                    <a:pt x="26748" y="220918"/>
                  </a:cubicBezTo>
                  <a:cubicBezTo>
                    <a:pt x="8920" y="265821"/>
                    <a:pt x="0" y="314988"/>
                    <a:pt x="0" y="368473"/>
                  </a:cubicBezTo>
                  <a:cubicBezTo>
                    <a:pt x="0" y="421958"/>
                    <a:pt x="8914" y="471347"/>
                    <a:pt x="26748" y="516582"/>
                  </a:cubicBezTo>
                  <a:cubicBezTo>
                    <a:pt x="44577" y="561817"/>
                    <a:pt x="69343" y="600741"/>
                    <a:pt x="101041" y="633464"/>
                  </a:cubicBezTo>
                  <a:cubicBezTo>
                    <a:pt x="132739" y="666131"/>
                    <a:pt x="170871" y="691600"/>
                    <a:pt x="215447" y="709761"/>
                  </a:cubicBezTo>
                  <a:cubicBezTo>
                    <a:pt x="260024" y="727866"/>
                    <a:pt x="309063" y="737001"/>
                    <a:pt x="362554" y="737001"/>
                  </a:cubicBezTo>
                  <a:cubicBezTo>
                    <a:pt x="408122" y="737001"/>
                    <a:pt x="452848" y="732184"/>
                    <a:pt x="496771" y="722606"/>
                  </a:cubicBezTo>
                  <a:cubicBezTo>
                    <a:pt x="540689" y="713083"/>
                    <a:pt x="583112" y="696693"/>
                    <a:pt x="624068" y="673605"/>
                  </a:cubicBezTo>
                  <a:lnTo>
                    <a:pt x="624068" y="34073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45E60F1B-B732-E794-8D1B-2EE6F6FD9C36}"/>
                </a:ext>
              </a:extLst>
            </p:cNvPr>
            <p:cNvSpPr/>
            <p:nvPr/>
          </p:nvSpPr>
          <p:spPr>
            <a:xfrm>
              <a:off x="887397" y="6555428"/>
              <a:ext cx="3294342" cy="842311"/>
            </a:xfrm>
            <a:custGeom>
              <a:avLst/>
              <a:gdLst>
                <a:gd name="connsiteX0" fmla="*/ 2564146 w 3294342"/>
                <a:gd name="connsiteY0" fmla="*/ 281933 h 842311"/>
                <a:gd name="connsiteX1" fmla="*/ 2632071 w 3294342"/>
                <a:gd name="connsiteY1" fmla="*/ 169813 h 842311"/>
                <a:gd name="connsiteX2" fmla="*/ 2739053 w 3294342"/>
                <a:gd name="connsiteY2" fmla="*/ 95122 h 842311"/>
                <a:gd name="connsiteX3" fmla="*/ 2879997 w 3294342"/>
                <a:gd name="connsiteY3" fmla="*/ 67936 h 842311"/>
                <a:gd name="connsiteX4" fmla="*/ 3020942 w 3294342"/>
                <a:gd name="connsiteY4" fmla="*/ 95122 h 842311"/>
                <a:gd name="connsiteX5" fmla="*/ 3127924 w 3294342"/>
                <a:gd name="connsiteY5" fmla="*/ 169813 h 842311"/>
                <a:gd name="connsiteX6" fmla="*/ 3195849 w 3294342"/>
                <a:gd name="connsiteY6" fmla="*/ 281933 h 842311"/>
                <a:gd name="connsiteX7" fmla="*/ 3219624 w 3294342"/>
                <a:gd name="connsiteY7" fmla="*/ 421128 h 842311"/>
                <a:gd name="connsiteX8" fmla="*/ 3195849 w 3294342"/>
                <a:gd name="connsiteY8" fmla="*/ 560378 h 842311"/>
                <a:gd name="connsiteX9" fmla="*/ 3127924 w 3294342"/>
                <a:gd name="connsiteY9" fmla="*/ 672498 h 842311"/>
                <a:gd name="connsiteX10" fmla="*/ 3020942 w 3294342"/>
                <a:gd name="connsiteY10" fmla="*/ 747189 h 842311"/>
                <a:gd name="connsiteX11" fmla="*/ 2879997 w 3294342"/>
                <a:gd name="connsiteY11" fmla="*/ 774375 h 842311"/>
                <a:gd name="connsiteX12" fmla="*/ 2739053 w 3294342"/>
                <a:gd name="connsiteY12" fmla="*/ 747189 h 842311"/>
                <a:gd name="connsiteX13" fmla="*/ 2632071 w 3294342"/>
                <a:gd name="connsiteY13" fmla="*/ 672498 h 842311"/>
                <a:gd name="connsiteX14" fmla="*/ 2564146 w 3294342"/>
                <a:gd name="connsiteY14" fmla="*/ 560378 h 842311"/>
                <a:gd name="connsiteX15" fmla="*/ 2540371 w 3294342"/>
                <a:gd name="connsiteY15" fmla="*/ 421128 h 842311"/>
                <a:gd name="connsiteX16" fmla="*/ 2564146 w 3294342"/>
                <a:gd name="connsiteY16" fmla="*/ 281933 h 842311"/>
                <a:gd name="connsiteX17" fmla="*/ 2496221 w 3294342"/>
                <a:gd name="connsiteY17" fmla="*/ 590387 h 842311"/>
                <a:gd name="connsiteX18" fmla="*/ 2581127 w 3294342"/>
                <a:gd name="connsiteY18" fmla="*/ 723990 h 842311"/>
                <a:gd name="connsiteX19" fmla="*/ 2711884 w 3294342"/>
                <a:gd name="connsiteY19" fmla="*/ 811139 h 842311"/>
                <a:gd name="connsiteX20" fmla="*/ 2879997 w 3294342"/>
                <a:gd name="connsiteY20" fmla="*/ 842311 h 842311"/>
                <a:gd name="connsiteX21" fmla="*/ 3048111 w 3294342"/>
                <a:gd name="connsiteY21" fmla="*/ 811139 h 842311"/>
                <a:gd name="connsiteX22" fmla="*/ 3178868 w 3294342"/>
                <a:gd name="connsiteY22" fmla="*/ 723990 h 842311"/>
                <a:gd name="connsiteX23" fmla="*/ 3263774 w 3294342"/>
                <a:gd name="connsiteY23" fmla="*/ 590387 h 842311"/>
                <a:gd name="connsiteX24" fmla="*/ 3294343 w 3294342"/>
                <a:gd name="connsiteY24" fmla="*/ 421128 h 842311"/>
                <a:gd name="connsiteX25" fmla="*/ 3263774 w 3294342"/>
                <a:gd name="connsiteY25" fmla="*/ 252477 h 842311"/>
                <a:gd name="connsiteX26" fmla="*/ 3178868 w 3294342"/>
                <a:gd name="connsiteY26" fmla="*/ 119428 h 842311"/>
                <a:gd name="connsiteX27" fmla="*/ 3048111 w 3294342"/>
                <a:gd name="connsiteY27" fmla="*/ 31726 h 842311"/>
                <a:gd name="connsiteX28" fmla="*/ 2879997 w 3294342"/>
                <a:gd name="connsiteY28" fmla="*/ 0 h 842311"/>
                <a:gd name="connsiteX29" fmla="*/ 2711884 w 3294342"/>
                <a:gd name="connsiteY29" fmla="*/ 31726 h 842311"/>
                <a:gd name="connsiteX30" fmla="*/ 2581127 w 3294342"/>
                <a:gd name="connsiteY30" fmla="*/ 119428 h 842311"/>
                <a:gd name="connsiteX31" fmla="*/ 2496221 w 3294342"/>
                <a:gd name="connsiteY31" fmla="*/ 252477 h 842311"/>
                <a:gd name="connsiteX32" fmla="*/ 2465652 w 3294342"/>
                <a:gd name="connsiteY32" fmla="*/ 421128 h 842311"/>
                <a:gd name="connsiteX33" fmla="*/ 2496221 w 3294342"/>
                <a:gd name="connsiteY33" fmla="*/ 590387 h 842311"/>
                <a:gd name="connsiteX34" fmla="*/ 1636967 w 3294342"/>
                <a:gd name="connsiteY34" fmla="*/ 821935 h 842311"/>
                <a:gd name="connsiteX35" fmla="*/ 1711686 w 3294342"/>
                <a:gd name="connsiteY35" fmla="*/ 821935 h 842311"/>
                <a:gd name="connsiteX36" fmla="*/ 1711686 w 3294342"/>
                <a:gd name="connsiteY36" fmla="*/ 120037 h 842311"/>
                <a:gd name="connsiteX37" fmla="*/ 1713950 w 3294342"/>
                <a:gd name="connsiteY37" fmla="*/ 120037 h 842311"/>
                <a:gd name="connsiteX38" fmla="*/ 2201880 w 3294342"/>
                <a:gd name="connsiteY38" fmla="*/ 821935 h 842311"/>
                <a:gd name="connsiteX39" fmla="*/ 2298109 w 3294342"/>
                <a:gd name="connsiteY39" fmla="*/ 821935 h 842311"/>
                <a:gd name="connsiteX40" fmla="*/ 2298109 w 3294342"/>
                <a:gd name="connsiteY40" fmla="*/ 20375 h 842311"/>
                <a:gd name="connsiteX41" fmla="*/ 2223390 w 3294342"/>
                <a:gd name="connsiteY41" fmla="*/ 20375 h 842311"/>
                <a:gd name="connsiteX42" fmla="*/ 2223390 w 3294342"/>
                <a:gd name="connsiteY42" fmla="*/ 722273 h 842311"/>
                <a:gd name="connsiteX43" fmla="*/ 2221126 w 3294342"/>
                <a:gd name="connsiteY43" fmla="*/ 722273 h 842311"/>
                <a:gd name="connsiteX44" fmla="*/ 1733196 w 3294342"/>
                <a:gd name="connsiteY44" fmla="*/ 20375 h 842311"/>
                <a:gd name="connsiteX45" fmla="*/ 1636967 w 3294342"/>
                <a:gd name="connsiteY45" fmla="*/ 20375 h 842311"/>
                <a:gd name="connsiteX46" fmla="*/ 1636967 w 3294342"/>
                <a:gd name="connsiteY46" fmla="*/ 821935 h 842311"/>
                <a:gd name="connsiteX47" fmla="*/ 1342632 w 3294342"/>
                <a:gd name="connsiteY47" fmla="*/ 821935 h 842311"/>
                <a:gd name="connsiteX48" fmla="*/ 1417350 w 3294342"/>
                <a:gd name="connsiteY48" fmla="*/ 821935 h 842311"/>
                <a:gd name="connsiteX49" fmla="*/ 1417350 w 3294342"/>
                <a:gd name="connsiteY49" fmla="*/ 20375 h 842311"/>
                <a:gd name="connsiteX50" fmla="*/ 1342632 w 3294342"/>
                <a:gd name="connsiteY50" fmla="*/ 20375 h 842311"/>
                <a:gd name="connsiteX51" fmla="*/ 1342632 w 3294342"/>
                <a:gd name="connsiteY51" fmla="*/ 821935 h 842311"/>
                <a:gd name="connsiteX52" fmla="*/ 671313 w 3294342"/>
                <a:gd name="connsiteY52" fmla="*/ 821935 h 842311"/>
                <a:gd name="connsiteX53" fmla="*/ 1179618 w 3294342"/>
                <a:gd name="connsiteY53" fmla="*/ 821935 h 842311"/>
                <a:gd name="connsiteX54" fmla="*/ 1179618 w 3294342"/>
                <a:gd name="connsiteY54" fmla="*/ 753999 h 842311"/>
                <a:gd name="connsiteX55" fmla="*/ 746026 w 3294342"/>
                <a:gd name="connsiteY55" fmla="*/ 753999 h 842311"/>
                <a:gd name="connsiteX56" fmla="*/ 746026 w 3294342"/>
                <a:gd name="connsiteY56" fmla="*/ 441559 h 842311"/>
                <a:gd name="connsiteX57" fmla="*/ 1135462 w 3294342"/>
                <a:gd name="connsiteY57" fmla="*/ 441559 h 842311"/>
                <a:gd name="connsiteX58" fmla="*/ 1135462 w 3294342"/>
                <a:gd name="connsiteY58" fmla="*/ 373622 h 842311"/>
                <a:gd name="connsiteX59" fmla="*/ 746026 w 3294342"/>
                <a:gd name="connsiteY59" fmla="*/ 373622 h 842311"/>
                <a:gd name="connsiteX60" fmla="*/ 746026 w 3294342"/>
                <a:gd name="connsiteY60" fmla="*/ 88311 h 842311"/>
                <a:gd name="connsiteX61" fmla="*/ 1161501 w 3294342"/>
                <a:gd name="connsiteY61" fmla="*/ 88311 h 842311"/>
                <a:gd name="connsiteX62" fmla="*/ 1161501 w 3294342"/>
                <a:gd name="connsiteY62" fmla="*/ 20375 h 842311"/>
                <a:gd name="connsiteX63" fmla="*/ 671308 w 3294342"/>
                <a:gd name="connsiteY63" fmla="*/ 20375 h 842311"/>
                <a:gd name="connsiteX64" fmla="*/ 671308 w 3294342"/>
                <a:gd name="connsiteY64" fmla="*/ 821880 h 842311"/>
                <a:gd name="connsiteX65" fmla="*/ 6 w 3294342"/>
                <a:gd name="connsiteY65" fmla="*/ 821935 h 842311"/>
                <a:gd name="connsiteX66" fmla="*/ 74724 w 3294342"/>
                <a:gd name="connsiteY66" fmla="*/ 821935 h 842311"/>
                <a:gd name="connsiteX67" fmla="*/ 74724 w 3294342"/>
                <a:gd name="connsiteY67" fmla="*/ 441559 h 842311"/>
                <a:gd name="connsiteX68" fmla="*/ 213969 w 3294342"/>
                <a:gd name="connsiteY68" fmla="*/ 441559 h 842311"/>
                <a:gd name="connsiteX69" fmla="*/ 439255 w 3294342"/>
                <a:gd name="connsiteY69" fmla="*/ 821935 h 842311"/>
                <a:gd name="connsiteX70" fmla="*/ 524162 w 3294342"/>
                <a:gd name="connsiteY70" fmla="*/ 821935 h 842311"/>
                <a:gd name="connsiteX71" fmla="*/ 290953 w 3294342"/>
                <a:gd name="connsiteY71" fmla="*/ 437018 h 842311"/>
                <a:gd name="connsiteX72" fmla="*/ 360007 w 3294342"/>
                <a:gd name="connsiteY72" fmla="*/ 421128 h 842311"/>
                <a:gd name="connsiteX73" fmla="*/ 426233 w 3294342"/>
                <a:gd name="connsiteY73" fmla="*/ 386633 h 842311"/>
                <a:gd name="connsiteX74" fmla="*/ 476047 w 3294342"/>
                <a:gd name="connsiteY74" fmla="*/ 326061 h 842311"/>
                <a:gd name="connsiteX75" fmla="*/ 495858 w 3294342"/>
                <a:gd name="connsiteY75" fmla="*/ 230939 h 842311"/>
                <a:gd name="connsiteX76" fmla="*/ 478877 w 3294342"/>
                <a:gd name="connsiteY76" fmla="*/ 142683 h 842311"/>
                <a:gd name="connsiteX77" fmla="*/ 435856 w 3294342"/>
                <a:gd name="connsiteY77" fmla="*/ 82664 h 842311"/>
                <a:gd name="connsiteX78" fmla="*/ 376989 w 3294342"/>
                <a:gd name="connsiteY78" fmla="*/ 46454 h 842311"/>
                <a:gd name="connsiteX79" fmla="*/ 312457 w 3294342"/>
                <a:gd name="connsiteY79" fmla="*/ 28348 h 842311"/>
                <a:gd name="connsiteX80" fmla="*/ 253590 w 3294342"/>
                <a:gd name="connsiteY80" fmla="*/ 21538 h 842311"/>
                <a:gd name="connsiteX81" fmla="*/ 210570 w 3294342"/>
                <a:gd name="connsiteY81" fmla="*/ 20375 h 842311"/>
                <a:gd name="connsiteX82" fmla="*/ 0 w 3294342"/>
                <a:gd name="connsiteY82" fmla="*/ 20375 h 842311"/>
                <a:gd name="connsiteX83" fmla="*/ 0 w 3294342"/>
                <a:gd name="connsiteY83" fmla="*/ 821935 h 842311"/>
                <a:gd name="connsiteX84" fmla="*/ 74724 w 3294342"/>
                <a:gd name="connsiteY84" fmla="*/ 88311 h 842311"/>
                <a:gd name="connsiteX85" fmla="*/ 233215 w 3294342"/>
                <a:gd name="connsiteY85" fmla="*/ 88311 h 842311"/>
                <a:gd name="connsiteX86" fmla="*/ 328874 w 3294342"/>
                <a:gd name="connsiteY86" fmla="*/ 103039 h 842311"/>
                <a:gd name="connsiteX87" fmla="*/ 386047 w 3294342"/>
                <a:gd name="connsiteY87" fmla="*/ 139250 h 842311"/>
                <a:gd name="connsiteX88" fmla="*/ 413781 w 3294342"/>
                <a:gd name="connsiteY88" fmla="*/ 185703 h 842311"/>
                <a:gd name="connsiteX89" fmla="*/ 421139 w 3294342"/>
                <a:gd name="connsiteY89" fmla="*/ 230995 h 842311"/>
                <a:gd name="connsiteX90" fmla="*/ 413781 w 3294342"/>
                <a:gd name="connsiteY90" fmla="*/ 276230 h 842311"/>
                <a:gd name="connsiteX91" fmla="*/ 386047 w 3294342"/>
                <a:gd name="connsiteY91" fmla="*/ 322683 h 842311"/>
                <a:gd name="connsiteX92" fmla="*/ 328874 w 3294342"/>
                <a:gd name="connsiteY92" fmla="*/ 358894 h 842311"/>
                <a:gd name="connsiteX93" fmla="*/ 233215 w 3294342"/>
                <a:gd name="connsiteY93" fmla="*/ 373622 h 842311"/>
                <a:gd name="connsiteX94" fmla="*/ 74724 w 3294342"/>
                <a:gd name="connsiteY94" fmla="*/ 373622 h 842311"/>
                <a:gd name="connsiteX95" fmla="*/ 74724 w 3294342"/>
                <a:gd name="connsiteY95" fmla="*/ 88311 h 84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294342" h="842311">
                  <a:moveTo>
                    <a:pt x="2564146" y="281933"/>
                  </a:moveTo>
                  <a:cubicBezTo>
                    <a:pt x="2579998" y="238912"/>
                    <a:pt x="2602638" y="201538"/>
                    <a:pt x="2632071" y="169813"/>
                  </a:cubicBezTo>
                  <a:cubicBezTo>
                    <a:pt x="2661505" y="138143"/>
                    <a:pt x="2697167" y="113227"/>
                    <a:pt x="2739053" y="95122"/>
                  </a:cubicBezTo>
                  <a:cubicBezTo>
                    <a:pt x="2780939" y="77016"/>
                    <a:pt x="2827924" y="67936"/>
                    <a:pt x="2879997" y="67936"/>
                  </a:cubicBezTo>
                  <a:cubicBezTo>
                    <a:pt x="2932071" y="67936"/>
                    <a:pt x="2979056" y="77016"/>
                    <a:pt x="3020942" y="95122"/>
                  </a:cubicBezTo>
                  <a:cubicBezTo>
                    <a:pt x="3062828" y="113227"/>
                    <a:pt x="3098490" y="138143"/>
                    <a:pt x="3127924" y="169813"/>
                  </a:cubicBezTo>
                  <a:cubicBezTo>
                    <a:pt x="3157357" y="201538"/>
                    <a:pt x="3179997" y="238912"/>
                    <a:pt x="3195849" y="281933"/>
                  </a:cubicBezTo>
                  <a:cubicBezTo>
                    <a:pt x="3211701" y="324954"/>
                    <a:pt x="3219624" y="371352"/>
                    <a:pt x="3219624" y="421128"/>
                  </a:cubicBezTo>
                  <a:cubicBezTo>
                    <a:pt x="3219624" y="470959"/>
                    <a:pt x="3211701" y="517357"/>
                    <a:pt x="3195849" y="560378"/>
                  </a:cubicBezTo>
                  <a:cubicBezTo>
                    <a:pt x="3179997" y="603399"/>
                    <a:pt x="3157357" y="640772"/>
                    <a:pt x="3127924" y="672498"/>
                  </a:cubicBezTo>
                  <a:cubicBezTo>
                    <a:pt x="3098490" y="704168"/>
                    <a:pt x="3062828" y="729083"/>
                    <a:pt x="3020942" y="747189"/>
                  </a:cubicBezTo>
                  <a:cubicBezTo>
                    <a:pt x="2979056" y="765294"/>
                    <a:pt x="2932071" y="774375"/>
                    <a:pt x="2879997" y="774375"/>
                  </a:cubicBezTo>
                  <a:cubicBezTo>
                    <a:pt x="2827924" y="774375"/>
                    <a:pt x="2780939" y="765294"/>
                    <a:pt x="2739053" y="747189"/>
                  </a:cubicBezTo>
                  <a:cubicBezTo>
                    <a:pt x="2697167" y="729083"/>
                    <a:pt x="2661505" y="704168"/>
                    <a:pt x="2632071" y="672498"/>
                  </a:cubicBezTo>
                  <a:cubicBezTo>
                    <a:pt x="2602638" y="640772"/>
                    <a:pt x="2579998" y="603399"/>
                    <a:pt x="2564146" y="560378"/>
                  </a:cubicBezTo>
                  <a:cubicBezTo>
                    <a:pt x="2548294" y="517357"/>
                    <a:pt x="2540371" y="470959"/>
                    <a:pt x="2540371" y="421128"/>
                  </a:cubicBezTo>
                  <a:cubicBezTo>
                    <a:pt x="2540371" y="371352"/>
                    <a:pt x="2548294" y="324898"/>
                    <a:pt x="2564146" y="281933"/>
                  </a:cubicBezTo>
                  <a:moveTo>
                    <a:pt x="2496221" y="590387"/>
                  </a:moveTo>
                  <a:cubicBezTo>
                    <a:pt x="2516596" y="642101"/>
                    <a:pt x="2544900" y="686617"/>
                    <a:pt x="2581127" y="723990"/>
                  </a:cubicBezTo>
                  <a:cubicBezTo>
                    <a:pt x="2617355" y="761363"/>
                    <a:pt x="2660940" y="790431"/>
                    <a:pt x="2711884" y="811139"/>
                  </a:cubicBezTo>
                  <a:cubicBezTo>
                    <a:pt x="2762828" y="831902"/>
                    <a:pt x="2818866" y="842311"/>
                    <a:pt x="2879997" y="842311"/>
                  </a:cubicBezTo>
                  <a:cubicBezTo>
                    <a:pt x="2941129" y="842311"/>
                    <a:pt x="2997167" y="831902"/>
                    <a:pt x="3048111" y="811139"/>
                  </a:cubicBezTo>
                  <a:cubicBezTo>
                    <a:pt x="3099055" y="790431"/>
                    <a:pt x="3142641" y="761363"/>
                    <a:pt x="3178868" y="723990"/>
                  </a:cubicBezTo>
                  <a:cubicBezTo>
                    <a:pt x="3215095" y="686617"/>
                    <a:pt x="3243399" y="642101"/>
                    <a:pt x="3263774" y="590387"/>
                  </a:cubicBezTo>
                  <a:cubicBezTo>
                    <a:pt x="3284150" y="538729"/>
                    <a:pt x="3294343" y="482309"/>
                    <a:pt x="3294343" y="421128"/>
                  </a:cubicBezTo>
                  <a:cubicBezTo>
                    <a:pt x="3294343" y="360002"/>
                    <a:pt x="3284155" y="303803"/>
                    <a:pt x="3263774" y="252477"/>
                  </a:cubicBezTo>
                  <a:cubicBezTo>
                    <a:pt x="3243399" y="201151"/>
                    <a:pt x="3215095" y="156801"/>
                    <a:pt x="3178868" y="119428"/>
                  </a:cubicBezTo>
                  <a:cubicBezTo>
                    <a:pt x="3142641" y="82110"/>
                    <a:pt x="3099055" y="52876"/>
                    <a:pt x="3048111" y="31726"/>
                  </a:cubicBezTo>
                  <a:cubicBezTo>
                    <a:pt x="2997167" y="10575"/>
                    <a:pt x="2941129" y="0"/>
                    <a:pt x="2879997" y="0"/>
                  </a:cubicBezTo>
                  <a:cubicBezTo>
                    <a:pt x="2818866" y="0"/>
                    <a:pt x="2762828" y="10575"/>
                    <a:pt x="2711884" y="31726"/>
                  </a:cubicBezTo>
                  <a:cubicBezTo>
                    <a:pt x="2660940" y="52876"/>
                    <a:pt x="2617355" y="82110"/>
                    <a:pt x="2581127" y="119428"/>
                  </a:cubicBezTo>
                  <a:cubicBezTo>
                    <a:pt x="2544900" y="156801"/>
                    <a:pt x="2516596" y="201151"/>
                    <a:pt x="2496221" y="252477"/>
                  </a:cubicBezTo>
                  <a:cubicBezTo>
                    <a:pt x="2475845" y="303803"/>
                    <a:pt x="2465652" y="360002"/>
                    <a:pt x="2465652" y="421128"/>
                  </a:cubicBezTo>
                  <a:cubicBezTo>
                    <a:pt x="2465652" y="482309"/>
                    <a:pt x="2475840" y="538729"/>
                    <a:pt x="2496221" y="590387"/>
                  </a:cubicBezTo>
                  <a:moveTo>
                    <a:pt x="1636967" y="821935"/>
                  </a:moveTo>
                  <a:lnTo>
                    <a:pt x="1711686" y="821935"/>
                  </a:lnTo>
                  <a:lnTo>
                    <a:pt x="1711686" y="120037"/>
                  </a:lnTo>
                  <a:lnTo>
                    <a:pt x="1713950" y="120037"/>
                  </a:lnTo>
                  <a:lnTo>
                    <a:pt x="2201880" y="821935"/>
                  </a:lnTo>
                  <a:lnTo>
                    <a:pt x="2298109" y="821935"/>
                  </a:lnTo>
                  <a:lnTo>
                    <a:pt x="2298109" y="20375"/>
                  </a:lnTo>
                  <a:lnTo>
                    <a:pt x="2223390" y="20375"/>
                  </a:lnTo>
                  <a:lnTo>
                    <a:pt x="2223390" y="722273"/>
                  </a:lnTo>
                  <a:lnTo>
                    <a:pt x="2221126" y="722273"/>
                  </a:lnTo>
                  <a:lnTo>
                    <a:pt x="1733196" y="20375"/>
                  </a:lnTo>
                  <a:lnTo>
                    <a:pt x="1636967" y="20375"/>
                  </a:lnTo>
                  <a:lnTo>
                    <a:pt x="1636967" y="821935"/>
                  </a:lnTo>
                  <a:close/>
                  <a:moveTo>
                    <a:pt x="1342632" y="821935"/>
                  </a:moveTo>
                  <a:lnTo>
                    <a:pt x="1417350" y="821935"/>
                  </a:lnTo>
                  <a:lnTo>
                    <a:pt x="1417350" y="20375"/>
                  </a:lnTo>
                  <a:lnTo>
                    <a:pt x="1342632" y="20375"/>
                  </a:lnTo>
                  <a:lnTo>
                    <a:pt x="1342632" y="821935"/>
                  </a:lnTo>
                  <a:close/>
                  <a:moveTo>
                    <a:pt x="671313" y="821935"/>
                  </a:moveTo>
                  <a:lnTo>
                    <a:pt x="1179618" y="821935"/>
                  </a:lnTo>
                  <a:lnTo>
                    <a:pt x="1179618" y="753999"/>
                  </a:lnTo>
                  <a:lnTo>
                    <a:pt x="746026" y="753999"/>
                  </a:lnTo>
                  <a:lnTo>
                    <a:pt x="746026" y="441559"/>
                  </a:lnTo>
                  <a:lnTo>
                    <a:pt x="1135462" y="441559"/>
                  </a:lnTo>
                  <a:lnTo>
                    <a:pt x="1135462" y="373622"/>
                  </a:lnTo>
                  <a:lnTo>
                    <a:pt x="746026" y="373622"/>
                  </a:lnTo>
                  <a:lnTo>
                    <a:pt x="746026" y="88311"/>
                  </a:lnTo>
                  <a:lnTo>
                    <a:pt x="1161501" y="88311"/>
                  </a:lnTo>
                  <a:lnTo>
                    <a:pt x="1161501" y="20375"/>
                  </a:lnTo>
                  <a:lnTo>
                    <a:pt x="671308" y="20375"/>
                  </a:lnTo>
                  <a:lnTo>
                    <a:pt x="671308" y="821880"/>
                  </a:lnTo>
                  <a:close/>
                  <a:moveTo>
                    <a:pt x="6" y="821935"/>
                  </a:moveTo>
                  <a:lnTo>
                    <a:pt x="74724" y="821935"/>
                  </a:lnTo>
                  <a:lnTo>
                    <a:pt x="74724" y="441559"/>
                  </a:lnTo>
                  <a:lnTo>
                    <a:pt x="213969" y="441559"/>
                  </a:lnTo>
                  <a:lnTo>
                    <a:pt x="439255" y="821935"/>
                  </a:lnTo>
                  <a:lnTo>
                    <a:pt x="524162" y="821935"/>
                  </a:lnTo>
                  <a:lnTo>
                    <a:pt x="290953" y="437018"/>
                  </a:lnTo>
                  <a:cubicBezTo>
                    <a:pt x="312828" y="433973"/>
                    <a:pt x="335850" y="428713"/>
                    <a:pt x="360007" y="421128"/>
                  </a:cubicBezTo>
                  <a:cubicBezTo>
                    <a:pt x="384148" y="413598"/>
                    <a:pt x="406223" y="402081"/>
                    <a:pt x="426233" y="386633"/>
                  </a:cubicBezTo>
                  <a:cubicBezTo>
                    <a:pt x="446226" y="371130"/>
                    <a:pt x="462825" y="350977"/>
                    <a:pt x="476047" y="326061"/>
                  </a:cubicBezTo>
                  <a:cubicBezTo>
                    <a:pt x="489247" y="301146"/>
                    <a:pt x="495858" y="269475"/>
                    <a:pt x="495858" y="230939"/>
                  </a:cubicBezTo>
                  <a:cubicBezTo>
                    <a:pt x="495858" y="196223"/>
                    <a:pt x="490199" y="166823"/>
                    <a:pt x="478877" y="142683"/>
                  </a:cubicBezTo>
                  <a:cubicBezTo>
                    <a:pt x="467554" y="118542"/>
                    <a:pt x="453208" y="98499"/>
                    <a:pt x="435856" y="82664"/>
                  </a:cubicBezTo>
                  <a:cubicBezTo>
                    <a:pt x="418487" y="66829"/>
                    <a:pt x="398864" y="54759"/>
                    <a:pt x="376989" y="46454"/>
                  </a:cubicBezTo>
                  <a:cubicBezTo>
                    <a:pt x="355091" y="38149"/>
                    <a:pt x="333580" y="32113"/>
                    <a:pt x="312457" y="28348"/>
                  </a:cubicBezTo>
                  <a:cubicBezTo>
                    <a:pt x="291318" y="24528"/>
                    <a:pt x="271701" y="22313"/>
                    <a:pt x="253590" y="21538"/>
                  </a:cubicBezTo>
                  <a:cubicBezTo>
                    <a:pt x="235479" y="20763"/>
                    <a:pt x="221128" y="20375"/>
                    <a:pt x="210570" y="20375"/>
                  </a:cubicBezTo>
                  <a:lnTo>
                    <a:pt x="0" y="20375"/>
                  </a:lnTo>
                  <a:lnTo>
                    <a:pt x="0" y="821935"/>
                  </a:lnTo>
                  <a:close/>
                  <a:moveTo>
                    <a:pt x="74724" y="88311"/>
                  </a:moveTo>
                  <a:lnTo>
                    <a:pt x="233215" y="88311"/>
                  </a:lnTo>
                  <a:cubicBezTo>
                    <a:pt x="272449" y="88311"/>
                    <a:pt x="304341" y="93239"/>
                    <a:pt x="328874" y="103039"/>
                  </a:cubicBezTo>
                  <a:cubicBezTo>
                    <a:pt x="353391" y="112840"/>
                    <a:pt x="372460" y="124910"/>
                    <a:pt x="386047" y="139250"/>
                  </a:cubicBezTo>
                  <a:cubicBezTo>
                    <a:pt x="399634" y="153646"/>
                    <a:pt x="408869" y="169093"/>
                    <a:pt x="413781" y="185703"/>
                  </a:cubicBezTo>
                  <a:cubicBezTo>
                    <a:pt x="418675" y="202314"/>
                    <a:pt x="421139" y="217374"/>
                    <a:pt x="421139" y="230995"/>
                  </a:cubicBezTo>
                  <a:cubicBezTo>
                    <a:pt x="421139" y="244559"/>
                    <a:pt x="418675" y="259675"/>
                    <a:pt x="413781" y="276230"/>
                  </a:cubicBezTo>
                  <a:cubicBezTo>
                    <a:pt x="408864" y="292895"/>
                    <a:pt x="399629" y="308343"/>
                    <a:pt x="386047" y="322683"/>
                  </a:cubicBezTo>
                  <a:cubicBezTo>
                    <a:pt x="372460" y="337024"/>
                    <a:pt x="353396" y="349094"/>
                    <a:pt x="328874" y="358894"/>
                  </a:cubicBezTo>
                  <a:cubicBezTo>
                    <a:pt x="304335" y="368694"/>
                    <a:pt x="272449" y="373622"/>
                    <a:pt x="233215" y="373622"/>
                  </a:cubicBezTo>
                  <a:lnTo>
                    <a:pt x="74724" y="373622"/>
                  </a:lnTo>
                  <a:lnTo>
                    <a:pt x="74724" y="8831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174486B-5BDE-C425-84AB-9328A4E23521}"/>
              </a:ext>
            </a:extLst>
          </p:cNvPr>
          <p:cNvSpPr txBox="1"/>
          <p:nvPr userDrawn="1"/>
        </p:nvSpPr>
        <p:spPr>
          <a:xfrm>
            <a:off x="1927512" y="10156320"/>
            <a:ext cx="33906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make a difference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 real estate </a:t>
            </a:r>
          </a:p>
        </p:txBody>
      </p:sp>
    </p:spTree>
    <p:extLst>
      <p:ext uri="{BB962C8B-B14F-4D97-AF65-F5344CB8AC3E}">
        <p14:creationId xmlns:p14="http://schemas.microsoft.com/office/powerpoint/2010/main" val="1695432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57EF745A-7644-B921-A621-0CF617C270A4}"/>
              </a:ext>
            </a:extLst>
          </p:cNvPr>
          <p:cNvSpPr/>
          <p:nvPr userDrawn="1"/>
        </p:nvSpPr>
        <p:spPr>
          <a:xfrm>
            <a:off x="0" y="0"/>
            <a:ext cx="18288000" cy="114300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65683B-9EE8-ED9B-E8B5-0784CEB7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603" y="390089"/>
            <a:ext cx="419798" cy="40738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fld id="{DB57B291-7DC3-4177-A029-D57E5798E2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7CC59130-9F5E-E535-AAAD-6DD1D884A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479" y="50800"/>
            <a:ext cx="13760522" cy="110648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en-US" sz="2800"/>
            </a:lvl1pPr>
          </a:lstStyle>
          <a:p>
            <a:pPr marL="0" lvl="0"/>
            <a:r>
              <a:rPr lang="pl-PL" dirty="0"/>
              <a:t>Kliknij, aby edytować tytuł</a:t>
            </a:r>
            <a:endParaRPr lang="en-US" dirty="0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CC517083-6A0C-590B-66F5-1C6DB8A4598D}"/>
              </a:ext>
            </a:extLst>
          </p:cNvPr>
          <p:cNvSpPr/>
          <p:nvPr userDrawn="1"/>
        </p:nvSpPr>
        <p:spPr>
          <a:xfrm>
            <a:off x="17371469" y="10585195"/>
            <a:ext cx="190864" cy="91955"/>
          </a:xfrm>
          <a:custGeom>
            <a:avLst/>
            <a:gdLst>
              <a:gd name="connsiteX0" fmla="*/ 190864 w 190864"/>
              <a:gd name="connsiteY0" fmla="*/ 0 h 91955"/>
              <a:gd name="connsiteX1" fmla="*/ 190864 w 190864"/>
              <a:gd name="connsiteY1" fmla="*/ 91955 h 91955"/>
              <a:gd name="connsiteX2" fmla="*/ 124358 w 190864"/>
              <a:gd name="connsiteY2" fmla="*/ 91955 h 91955"/>
              <a:gd name="connsiteX3" fmla="*/ 124358 w 190864"/>
              <a:gd name="connsiteY3" fmla="*/ 72008 h 91955"/>
              <a:gd name="connsiteX4" fmla="*/ 65677 w 190864"/>
              <a:gd name="connsiteY4" fmla="*/ 72008 h 91955"/>
              <a:gd name="connsiteX5" fmla="*/ 65677 w 190864"/>
              <a:gd name="connsiteY5" fmla="*/ 91955 h 91955"/>
              <a:gd name="connsiteX6" fmla="*/ 0 w 190864"/>
              <a:gd name="connsiteY6" fmla="*/ 91955 h 91955"/>
              <a:gd name="connsiteX7" fmla="*/ 0 w 190864"/>
              <a:gd name="connsiteY7" fmla="*/ 0 h 91955"/>
              <a:gd name="connsiteX8" fmla="*/ 190864 w 190864"/>
              <a:gd name="connsiteY8" fmla="*/ 0 h 9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64" h="91955">
                <a:moveTo>
                  <a:pt x="190864" y="0"/>
                </a:moveTo>
                <a:lnTo>
                  <a:pt x="190864" y="91955"/>
                </a:lnTo>
                <a:lnTo>
                  <a:pt x="124358" y="91955"/>
                </a:lnTo>
                <a:lnTo>
                  <a:pt x="124358" y="72008"/>
                </a:lnTo>
                <a:lnTo>
                  <a:pt x="65677" y="72008"/>
                </a:lnTo>
                <a:lnTo>
                  <a:pt x="65677" y="91955"/>
                </a:lnTo>
                <a:lnTo>
                  <a:pt x="0" y="91955"/>
                </a:lnTo>
                <a:lnTo>
                  <a:pt x="0" y="0"/>
                </a:lnTo>
                <a:lnTo>
                  <a:pt x="190864" y="0"/>
                </a:lnTo>
                <a:close/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989CEEAA-C274-FCF2-CCA8-A76C9CE77B84}"/>
              </a:ext>
            </a:extLst>
          </p:cNvPr>
          <p:cNvSpPr/>
          <p:nvPr userDrawn="1"/>
        </p:nvSpPr>
        <p:spPr>
          <a:xfrm>
            <a:off x="17371469" y="10693952"/>
            <a:ext cx="190864" cy="79829"/>
          </a:xfrm>
          <a:custGeom>
            <a:avLst/>
            <a:gdLst>
              <a:gd name="connsiteX0" fmla="*/ 190864 w 190864"/>
              <a:gd name="connsiteY0" fmla="*/ 29838 h 79829"/>
              <a:gd name="connsiteX1" fmla="*/ 190864 w 190864"/>
              <a:gd name="connsiteY1" fmla="*/ 79829 h 79829"/>
              <a:gd name="connsiteX2" fmla="*/ 0 w 190864"/>
              <a:gd name="connsiteY2" fmla="*/ 79829 h 79829"/>
              <a:gd name="connsiteX3" fmla="*/ 0 w 190864"/>
              <a:gd name="connsiteY3" fmla="*/ 29838 h 79829"/>
              <a:gd name="connsiteX4" fmla="*/ 65635 w 190864"/>
              <a:gd name="connsiteY4" fmla="*/ 29838 h 79829"/>
              <a:gd name="connsiteX5" fmla="*/ 65635 w 190864"/>
              <a:gd name="connsiteY5" fmla="*/ 0 h 79829"/>
              <a:gd name="connsiteX6" fmla="*/ 124401 w 190864"/>
              <a:gd name="connsiteY6" fmla="*/ 0 h 79829"/>
              <a:gd name="connsiteX7" fmla="*/ 124401 w 190864"/>
              <a:gd name="connsiteY7" fmla="*/ 29838 h 79829"/>
              <a:gd name="connsiteX8" fmla="*/ 190864 w 190864"/>
              <a:gd name="connsiteY8" fmla="*/ 29838 h 7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64" h="79829">
                <a:moveTo>
                  <a:pt x="190864" y="29838"/>
                </a:moveTo>
                <a:lnTo>
                  <a:pt x="190864" y="79829"/>
                </a:lnTo>
                <a:lnTo>
                  <a:pt x="0" y="79829"/>
                </a:lnTo>
                <a:lnTo>
                  <a:pt x="0" y="29838"/>
                </a:lnTo>
                <a:lnTo>
                  <a:pt x="65635" y="29838"/>
                </a:lnTo>
                <a:lnTo>
                  <a:pt x="65635" y="0"/>
                </a:lnTo>
                <a:lnTo>
                  <a:pt x="124401" y="0"/>
                </a:lnTo>
                <a:lnTo>
                  <a:pt x="124401" y="29838"/>
                </a:lnTo>
                <a:lnTo>
                  <a:pt x="190864" y="29838"/>
                </a:lnTo>
                <a:close/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C7BC2580-A8A9-7A5D-096F-4DC5904914D2}"/>
              </a:ext>
            </a:extLst>
          </p:cNvPr>
          <p:cNvSpPr/>
          <p:nvPr userDrawn="1"/>
        </p:nvSpPr>
        <p:spPr>
          <a:xfrm>
            <a:off x="748602" y="1158881"/>
            <a:ext cx="15016542" cy="4138"/>
          </a:xfrm>
          <a:custGeom>
            <a:avLst/>
            <a:gdLst>
              <a:gd name="connsiteX0" fmla="*/ 0 w 15016542"/>
              <a:gd name="connsiteY0" fmla="*/ 0 h 4138"/>
              <a:gd name="connsiteX1" fmla="*/ 15016543 w 15016542"/>
              <a:gd name="connsiteY1" fmla="*/ 0 h 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16542" h="4138">
                <a:moveTo>
                  <a:pt x="0" y="0"/>
                </a:moveTo>
                <a:lnTo>
                  <a:pt x="15016543" y="0"/>
                </a:lnTo>
              </a:path>
            </a:pathLst>
          </a:custGeom>
          <a:ln w="9542" cap="flat">
            <a:solidFill>
              <a:srgbClr val="1D1D1B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C5556710-8AA0-9D18-0BD5-7A0B426F24F2}"/>
              </a:ext>
            </a:extLst>
          </p:cNvPr>
          <p:cNvSpPr/>
          <p:nvPr userDrawn="1"/>
        </p:nvSpPr>
        <p:spPr>
          <a:xfrm>
            <a:off x="748602" y="10684268"/>
            <a:ext cx="15890575" cy="4138"/>
          </a:xfrm>
          <a:custGeom>
            <a:avLst/>
            <a:gdLst>
              <a:gd name="connsiteX0" fmla="*/ 0 w 15890575"/>
              <a:gd name="connsiteY0" fmla="*/ 0 h 4138"/>
              <a:gd name="connsiteX1" fmla="*/ 15890575 w 15890575"/>
              <a:gd name="connsiteY1" fmla="*/ 0 h 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90575" h="4138">
                <a:moveTo>
                  <a:pt x="0" y="0"/>
                </a:moveTo>
                <a:lnTo>
                  <a:pt x="15890575" y="0"/>
                </a:lnTo>
              </a:path>
            </a:pathLst>
          </a:custGeom>
          <a:ln w="9542" cap="flat">
            <a:solidFill>
              <a:srgbClr val="1D1D1B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64E51E6C-F5FC-B462-E776-A6F6618F869D}"/>
              </a:ext>
            </a:extLst>
          </p:cNvPr>
          <p:cNvSpPr/>
          <p:nvPr userDrawn="1"/>
        </p:nvSpPr>
        <p:spPr>
          <a:xfrm>
            <a:off x="15720798" y="685930"/>
            <a:ext cx="1841534" cy="472951"/>
          </a:xfrm>
          <a:custGeom>
            <a:avLst/>
            <a:gdLst>
              <a:gd name="connsiteX0" fmla="*/ 33669 w 1841534"/>
              <a:gd name="connsiteY0" fmla="*/ 472951 h 472951"/>
              <a:gd name="connsiteX1" fmla="*/ 93427 w 1841534"/>
              <a:gd name="connsiteY1" fmla="*/ 472951 h 472951"/>
              <a:gd name="connsiteX2" fmla="*/ 63548 w 1841534"/>
              <a:gd name="connsiteY2" fmla="*/ 416541 h 472951"/>
              <a:gd name="connsiteX3" fmla="*/ 93427 w 1841534"/>
              <a:gd name="connsiteY3" fmla="*/ 360138 h 472951"/>
              <a:gd name="connsiteX4" fmla="*/ 82337 w 1841534"/>
              <a:gd name="connsiteY4" fmla="*/ 193522 h 472951"/>
              <a:gd name="connsiteX5" fmla="*/ 43642 w 1841534"/>
              <a:gd name="connsiteY5" fmla="*/ 325521 h 472951"/>
              <a:gd name="connsiteX6" fmla="*/ 520 w 1841534"/>
              <a:gd name="connsiteY6" fmla="*/ 302076 h 472951"/>
              <a:gd name="connsiteX7" fmla="*/ 65204 w 1841534"/>
              <a:gd name="connsiteY7" fmla="*/ 146137 h 472951"/>
              <a:gd name="connsiteX8" fmla="*/ 408610 w 1841534"/>
              <a:gd name="connsiteY8" fmla="*/ 11763 h 472951"/>
              <a:gd name="connsiteX9" fmla="*/ 534707 w 1841534"/>
              <a:gd name="connsiteY9" fmla="*/ 28345 h 472951"/>
              <a:gd name="connsiteX10" fmla="*/ 770265 w 1841534"/>
              <a:gd name="connsiteY10" fmla="*/ 9280 h 472951"/>
              <a:gd name="connsiteX11" fmla="*/ 883078 w 1841534"/>
              <a:gd name="connsiteY11" fmla="*/ 101339 h 472951"/>
              <a:gd name="connsiteX12" fmla="*/ 926200 w 1841534"/>
              <a:gd name="connsiteY12" fmla="*/ 104658 h 472951"/>
              <a:gd name="connsiteX13" fmla="*/ 985918 w 1841534"/>
              <a:gd name="connsiteY13" fmla="*/ 101339 h 472951"/>
              <a:gd name="connsiteX14" fmla="*/ 966012 w 1841534"/>
              <a:gd name="connsiteY14" fmla="*/ 144477 h 472951"/>
              <a:gd name="connsiteX15" fmla="*/ 948092 w 1841534"/>
              <a:gd name="connsiteY15" fmla="*/ 209893 h 472951"/>
              <a:gd name="connsiteX16" fmla="*/ 994815 w 1841534"/>
              <a:gd name="connsiteY16" fmla="*/ 247859 h 472951"/>
              <a:gd name="connsiteX17" fmla="*/ 1032351 w 1841534"/>
              <a:gd name="connsiteY17" fmla="*/ 226314 h 472951"/>
              <a:gd name="connsiteX18" fmla="*/ 1032351 w 1841534"/>
              <a:gd name="connsiteY18" fmla="*/ 290464 h 472951"/>
              <a:gd name="connsiteX19" fmla="*/ 1107587 w 1841534"/>
              <a:gd name="connsiteY19" fmla="*/ 290464 h 472951"/>
              <a:gd name="connsiteX20" fmla="*/ 979296 w 1841534"/>
              <a:gd name="connsiteY20" fmla="*/ 426502 h 472951"/>
              <a:gd name="connsiteX21" fmla="*/ 810077 w 1841534"/>
              <a:gd name="connsiteY21" fmla="*/ 323642 h 472951"/>
              <a:gd name="connsiteX22" fmla="*/ 740386 w 1841534"/>
              <a:gd name="connsiteY22" fmla="*/ 313689 h 472951"/>
              <a:gd name="connsiteX23" fmla="*/ 737075 w 1841534"/>
              <a:gd name="connsiteY23" fmla="*/ 350185 h 472951"/>
              <a:gd name="connsiteX24" fmla="*/ 713859 w 1841534"/>
              <a:gd name="connsiteY24" fmla="*/ 426502 h 472951"/>
              <a:gd name="connsiteX25" fmla="*/ 773576 w 1841534"/>
              <a:gd name="connsiteY25" fmla="*/ 472951 h 472951"/>
              <a:gd name="connsiteX26" fmla="*/ 1841535 w 1841534"/>
              <a:gd name="connsiteY26" fmla="*/ 472951 h 47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41534" h="472951">
                <a:moveTo>
                  <a:pt x="33669" y="472951"/>
                </a:moveTo>
                <a:lnTo>
                  <a:pt x="93427" y="472951"/>
                </a:lnTo>
                <a:lnTo>
                  <a:pt x="63548" y="416541"/>
                </a:lnTo>
                <a:cubicBezTo>
                  <a:pt x="63548" y="416541"/>
                  <a:pt x="70170" y="403277"/>
                  <a:pt x="93427" y="360138"/>
                </a:cubicBezTo>
                <a:cubicBezTo>
                  <a:pt x="106298" y="336181"/>
                  <a:pt x="89248" y="243654"/>
                  <a:pt x="82337" y="193522"/>
                </a:cubicBezTo>
                <a:cubicBezTo>
                  <a:pt x="28123" y="230954"/>
                  <a:pt x="43642" y="325521"/>
                  <a:pt x="43642" y="325521"/>
                </a:cubicBezTo>
                <a:cubicBezTo>
                  <a:pt x="53575" y="372189"/>
                  <a:pt x="-6143" y="411566"/>
                  <a:pt x="520" y="302076"/>
                </a:cubicBezTo>
                <a:cubicBezTo>
                  <a:pt x="7142" y="192586"/>
                  <a:pt x="37352" y="169142"/>
                  <a:pt x="65204" y="146137"/>
                </a:cubicBezTo>
                <a:cubicBezTo>
                  <a:pt x="93056" y="123123"/>
                  <a:pt x="282553" y="-4832"/>
                  <a:pt x="408610" y="11763"/>
                </a:cubicBezTo>
                <a:cubicBezTo>
                  <a:pt x="534707" y="28345"/>
                  <a:pt x="451732" y="38306"/>
                  <a:pt x="534707" y="28345"/>
                </a:cubicBezTo>
                <a:cubicBezTo>
                  <a:pt x="617641" y="18392"/>
                  <a:pt x="710548" y="-16432"/>
                  <a:pt x="770265" y="9280"/>
                </a:cubicBezTo>
                <a:cubicBezTo>
                  <a:pt x="829982" y="34987"/>
                  <a:pt x="866483" y="51570"/>
                  <a:pt x="883078" y="101339"/>
                </a:cubicBezTo>
                <a:cubicBezTo>
                  <a:pt x="902984" y="127882"/>
                  <a:pt x="916268" y="117934"/>
                  <a:pt x="926200" y="104658"/>
                </a:cubicBezTo>
                <a:cubicBezTo>
                  <a:pt x="936133" y="91382"/>
                  <a:pt x="969323" y="84752"/>
                  <a:pt x="985918" y="101339"/>
                </a:cubicBezTo>
                <a:cubicBezTo>
                  <a:pt x="1002513" y="117934"/>
                  <a:pt x="995891" y="144477"/>
                  <a:pt x="966012" y="144477"/>
                </a:cubicBezTo>
                <a:cubicBezTo>
                  <a:pt x="936174" y="144477"/>
                  <a:pt x="940685" y="191258"/>
                  <a:pt x="948092" y="209893"/>
                </a:cubicBezTo>
                <a:cubicBezTo>
                  <a:pt x="955500" y="228529"/>
                  <a:pt x="975489" y="247859"/>
                  <a:pt x="994815" y="247859"/>
                </a:cubicBezTo>
                <a:cubicBezTo>
                  <a:pt x="1014141" y="247859"/>
                  <a:pt x="1032351" y="226314"/>
                  <a:pt x="1032351" y="226314"/>
                </a:cubicBezTo>
                <a:lnTo>
                  <a:pt x="1032351" y="290464"/>
                </a:lnTo>
                <a:lnTo>
                  <a:pt x="1107587" y="290464"/>
                </a:lnTo>
                <a:cubicBezTo>
                  <a:pt x="1107587" y="290464"/>
                  <a:pt x="1039013" y="423179"/>
                  <a:pt x="979296" y="426502"/>
                </a:cubicBezTo>
                <a:cubicBezTo>
                  <a:pt x="919579" y="429813"/>
                  <a:pt x="806766" y="380052"/>
                  <a:pt x="810077" y="323642"/>
                </a:cubicBezTo>
                <a:cubicBezTo>
                  <a:pt x="773576" y="307059"/>
                  <a:pt x="740386" y="313689"/>
                  <a:pt x="740386" y="313689"/>
                </a:cubicBezTo>
                <a:cubicBezTo>
                  <a:pt x="740386" y="313689"/>
                  <a:pt x="717169" y="320319"/>
                  <a:pt x="737075" y="350185"/>
                </a:cubicBezTo>
                <a:cubicBezTo>
                  <a:pt x="756981" y="380052"/>
                  <a:pt x="727143" y="419860"/>
                  <a:pt x="713859" y="426502"/>
                </a:cubicBezTo>
                <a:cubicBezTo>
                  <a:pt x="700574" y="433132"/>
                  <a:pt x="730454" y="472951"/>
                  <a:pt x="773576" y="472951"/>
                </a:cubicBezTo>
                <a:lnTo>
                  <a:pt x="1841535" y="472951"/>
                </a:lnTo>
              </a:path>
            </a:pathLst>
          </a:custGeom>
          <a:noFill/>
          <a:ln w="954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265A4FE4-028F-845A-BC87-6634559FDC65}"/>
              </a:ext>
            </a:extLst>
          </p:cNvPr>
          <p:cNvSpPr/>
          <p:nvPr userDrawn="1"/>
        </p:nvSpPr>
        <p:spPr>
          <a:xfrm>
            <a:off x="748602" y="369541"/>
            <a:ext cx="419798" cy="4197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6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tawowy_k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B3DFF528-9723-7684-4782-F6F9CD09E2B2}"/>
              </a:ext>
            </a:extLst>
          </p:cNvPr>
          <p:cNvSpPr/>
          <p:nvPr userDrawn="1"/>
        </p:nvSpPr>
        <p:spPr>
          <a:xfrm>
            <a:off x="0" y="0"/>
            <a:ext cx="18288000" cy="114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04301E50-1729-DB13-39D5-04ABA7ED2085}"/>
              </a:ext>
            </a:extLst>
          </p:cNvPr>
          <p:cNvSpPr/>
          <p:nvPr userDrawn="1"/>
        </p:nvSpPr>
        <p:spPr>
          <a:xfrm>
            <a:off x="748602" y="369541"/>
            <a:ext cx="419798" cy="419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65683B-9EE8-ED9B-E8B5-0784CEB7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603" y="390089"/>
            <a:ext cx="419798" cy="40738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B57B291-7DC3-4177-A029-D57E5798E2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7CC59130-9F5E-E535-AAAD-6DD1D884A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479" y="50800"/>
            <a:ext cx="13760522" cy="110648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en-US" sz="28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pl-PL" dirty="0"/>
              <a:t>Kliknij, aby edytować tytuł</a:t>
            </a:r>
            <a:endParaRPr lang="en-US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75D14F4C-A213-7201-05B8-502EDEF02A3A}"/>
              </a:ext>
            </a:extLst>
          </p:cNvPr>
          <p:cNvSpPr/>
          <p:nvPr userDrawn="1"/>
        </p:nvSpPr>
        <p:spPr>
          <a:xfrm>
            <a:off x="17371469" y="10585195"/>
            <a:ext cx="190864" cy="91955"/>
          </a:xfrm>
          <a:custGeom>
            <a:avLst/>
            <a:gdLst>
              <a:gd name="connsiteX0" fmla="*/ 190864 w 190864"/>
              <a:gd name="connsiteY0" fmla="*/ 0 h 91955"/>
              <a:gd name="connsiteX1" fmla="*/ 190864 w 190864"/>
              <a:gd name="connsiteY1" fmla="*/ 91955 h 91955"/>
              <a:gd name="connsiteX2" fmla="*/ 124358 w 190864"/>
              <a:gd name="connsiteY2" fmla="*/ 91955 h 91955"/>
              <a:gd name="connsiteX3" fmla="*/ 124358 w 190864"/>
              <a:gd name="connsiteY3" fmla="*/ 72008 h 91955"/>
              <a:gd name="connsiteX4" fmla="*/ 65677 w 190864"/>
              <a:gd name="connsiteY4" fmla="*/ 72008 h 91955"/>
              <a:gd name="connsiteX5" fmla="*/ 65677 w 190864"/>
              <a:gd name="connsiteY5" fmla="*/ 91955 h 91955"/>
              <a:gd name="connsiteX6" fmla="*/ 0 w 190864"/>
              <a:gd name="connsiteY6" fmla="*/ 91955 h 91955"/>
              <a:gd name="connsiteX7" fmla="*/ 0 w 190864"/>
              <a:gd name="connsiteY7" fmla="*/ 0 h 91955"/>
              <a:gd name="connsiteX8" fmla="*/ 190864 w 190864"/>
              <a:gd name="connsiteY8" fmla="*/ 0 h 9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64" h="91955">
                <a:moveTo>
                  <a:pt x="190864" y="0"/>
                </a:moveTo>
                <a:lnTo>
                  <a:pt x="190864" y="91955"/>
                </a:lnTo>
                <a:lnTo>
                  <a:pt x="124358" y="91955"/>
                </a:lnTo>
                <a:lnTo>
                  <a:pt x="124358" y="72008"/>
                </a:lnTo>
                <a:lnTo>
                  <a:pt x="65677" y="72008"/>
                </a:lnTo>
                <a:lnTo>
                  <a:pt x="65677" y="91955"/>
                </a:lnTo>
                <a:lnTo>
                  <a:pt x="0" y="91955"/>
                </a:lnTo>
                <a:lnTo>
                  <a:pt x="0" y="0"/>
                </a:lnTo>
                <a:lnTo>
                  <a:pt x="190864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8A09E776-7960-C4B5-DBE5-EECF0824F2B1}"/>
              </a:ext>
            </a:extLst>
          </p:cNvPr>
          <p:cNvSpPr/>
          <p:nvPr userDrawn="1"/>
        </p:nvSpPr>
        <p:spPr>
          <a:xfrm>
            <a:off x="17371469" y="10693952"/>
            <a:ext cx="190864" cy="79829"/>
          </a:xfrm>
          <a:custGeom>
            <a:avLst/>
            <a:gdLst>
              <a:gd name="connsiteX0" fmla="*/ 190864 w 190864"/>
              <a:gd name="connsiteY0" fmla="*/ 29838 h 79829"/>
              <a:gd name="connsiteX1" fmla="*/ 190864 w 190864"/>
              <a:gd name="connsiteY1" fmla="*/ 79829 h 79829"/>
              <a:gd name="connsiteX2" fmla="*/ 0 w 190864"/>
              <a:gd name="connsiteY2" fmla="*/ 79829 h 79829"/>
              <a:gd name="connsiteX3" fmla="*/ 0 w 190864"/>
              <a:gd name="connsiteY3" fmla="*/ 29838 h 79829"/>
              <a:gd name="connsiteX4" fmla="*/ 65635 w 190864"/>
              <a:gd name="connsiteY4" fmla="*/ 29838 h 79829"/>
              <a:gd name="connsiteX5" fmla="*/ 65635 w 190864"/>
              <a:gd name="connsiteY5" fmla="*/ 0 h 79829"/>
              <a:gd name="connsiteX6" fmla="*/ 124401 w 190864"/>
              <a:gd name="connsiteY6" fmla="*/ 0 h 79829"/>
              <a:gd name="connsiteX7" fmla="*/ 124401 w 190864"/>
              <a:gd name="connsiteY7" fmla="*/ 29838 h 79829"/>
              <a:gd name="connsiteX8" fmla="*/ 190864 w 190864"/>
              <a:gd name="connsiteY8" fmla="*/ 29838 h 7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64" h="79829">
                <a:moveTo>
                  <a:pt x="190864" y="29838"/>
                </a:moveTo>
                <a:lnTo>
                  <a:pt x="190864" y="79829"/>
                </a:lnTo>
                <a:lnTo>
                  <a:pt x="0" y="79829"/>
                </a:lnTo>
                <a:lnTo>
                  <a:pt x="0" y="29838"/>
                </a:lnTo>
                <a:lnTo>
                  <a:pt x="65635" y="29838"/>
                </a:lnTo>
                <a:lnTo>
                  <a:pt x="65635" y="0"/>
                </a:lnTo>
                <a:lnTo>
                  <a:pt x="124401" y="0"/>
                </a:lnTo>
                <a:lnTo>
                  <a:pt x="124401" y="29838"/>
                </a:lnTo>
                <a:lnTo>
                  <a:pt x="190864" y="29838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A15E9D4F-9126-E83D-50AD-B3597C94FB92}"/>
              </a:ext>
            </a:extLst>
          </p:cNvPr>
          <p:cNvSpPr/>
          <p:nvPr userDrawn="1"/>
        </p:nvSpPr>
        <p:spPr>
          <a:xfrm>
            <a:off x="748602" y="1158881"/>
            <a:ext cx="15016542" cy="4138"/>
          </a:xfrm>
          <a:custGeom>
            <a:avLst/>
            <a:gdLst>
              <a:gd name="connsiteX0" fmla="*/ 0 w 15016542"/>
              <a:gd name="connsiteY0" fmla="*/ 0 h 4138"/>
              <a:gd name="connsiteX1" fmla="*/ 15016543 w 15016542"/>
              <a:gd name="connsiteY1" fmla="*/ 0 h 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16542" h="4138">
                <a:moveTo>
                  <a:pt x="0" y="0"/>
                </a:moveTo>
                <a:lnTo>
                  <a:pt x="15016543" y="0"/>
                </a:lnTo>
              </a:path>
            </a:pathLst>
          </a:custGeom>
          <a:ln w="95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D1EF090D-8631-2EC5-50A6-F7394809EA42}"/>
              </a:ext>
            </a:extLst>
          </p:cNvPr>
          <p:cNvSpPr/>
          <p:nvPr userDrawn="1"/>
        </p:nvSpPr>
        <p:spPr>
          <a:xfrm>
            <a:off x="748602" y="10684268"/>
            <a:ext cx="15890575" cy="4138"/>
          </a:xfrm>
          <a:custGeom>
            <a:avLst/>
            <a:gdLst>
              <a:gd name="connsiteX0" fmla="*/ 0 w 15890575"/>
              <a:gd name="connsiteY0" fmla="*/ 0 h 4138"/>
              <a:gd name="connsiteX1" fmla="*/ 15890575 w 15890575"/>
              <a:gd name="connsiteY1" fmla="*/ 0 h 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90575" h="4138">
                <a:moveTo>
                  <a:pt x="0" y="0"/>
                </a:moveTo>
                <a:lnTo>
                  <a:pt x="15890575" y="0"/>
                </a:lnTo>
              </a:path>
            </a:pathLst>
          </a:custGeom>
          <a:ln w="95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8A430D3D-EAC8-3AC9-84D7-31C30360D5C4}"/>
              </a:ext>
            </a:extLst>
          </p:cNvPr>
          <p:cNvSpPr/>
          <p:nvPr userDrawn="1"/>
        </p:nvSpPr>
        <p:spPr>
          <a:xfrm>
            <a:off x="15720798" y="685930"/>
            <a:ext cx="1841534" cy="472951"/>
          </a:xfrm>
          <a:custGeom>
            <a:avLst/>
            <a:gdLst>
              <a:gd name="connsiteX0" fmla="*/ 33669 w 1841534"/>
              <a:gd name="connsiteY0" fmla="*/ 472951 h 472951"/>
              <a:gd name="connsiteX1" fmla="*/ 93427 w 1841534"/>
              <a:gd name="connsiteY1" fmla="*/ 472951 h 472951"/>
              <a:gd name="connsiteX2" fmla="*/ 63548 w 1841534"/>
              <a:gd name="connsiteY2" fmla="*/ 416541 h 472951"/>
              <a:gd name="connsiteX3" fmla="*/ 93427 w 1841534"/>
              <a:gd name="connsiteY3" fmla="*/ 360138 h 472951"/>
              <a:gd name="connsiteX4" fmla="*/ 82337 w 1841534"/>
              <a:gd name="connsiteY4" fmla="*/ 193522 h 472951"/>
              <a:gd name="connsiteX5" fmla="*/ 43642 w 1841534"/>
              <a:gd name="connsiteY5" fmla="*/ 325521 h 472951"/>
              <a:gd name="connsiteX6" fmla="*/ 520 w 1841534"/>
              <a:gd name="connsiteY6" fmla="*/ 302076 h 472951"/>
              <a:gd name="connsiteX7" fmla="*/ 65204 w 1841534"/>
              <a:gd name="connsiteY7" fmla="*/ 146137 h 472951"/>
              <a:gd name="connsiteX8" fmla="*/ 408610 w 1841534"/>
              <a:gd name="connsiteY8" fmla="*/ 11763 h 472951"/>
              <a:gd name="connsiteX9" fmla="*/ 534707 w 1841534"/>
              <a:gd name="connsiteY9" fmla="*/ 28345 h 472951"/>
              <a:gd name="connsiteX10" fmla="*/ 770265 w 1841534"/>
              <a:gd name="connsiteY10" fmla="*/ 9280 h 472951"/>
              <a:gd name="connsiteX11" fmla="*/ 883078 w 1841534"/>
              <a:gd name="connsiteY11" fmla="*/ 101339 h 472951"/>
              <a:gd name="connsiteX12" fmla="*/ 926200 w 1841534"/>
              <a:gd name="connsiteY12" fmla="*/ 104658 h 472951"/>
              <a:gd name="connsiteX13" fmla="*/ 985918 w 1841534"/>
              <a:gd name="connsiteY13" fmla="*/ 101339 h 472951"/>
              <a:gd name="connsiteX14" fmla="*/ 966012 w 1841534"/>
              <a:gd name="connsiteY14" fmla="*/ 144477 h 472951"/>
              <a:gd name="connsiteX15" fmla="*/ 948092 w 1841534"/>
              <a:gd name="connsiteY15" fmla="*/ 209893 h 472951"/>
              <a:gd name="connsiteX16" fmla="*/ 994815 w 1841534"/>
              <a:gd name="connsiteY16" fmla="*/ 247859 h 472951"/>
              <a:gd name="connsiteX17" fmla="*/ 1032351 w 1841534"/>
              <a:gd name="connsiteY17" fmla="*/ 226314 h 472951"/>
              <a:gd name="connsiteX18" fmla="*/ 1032351 w 1841534"/>
              <a:gd name="connsiteY18" fmla="*/ 290464 h 472951"/>
              <a:gd name="connsiteX19" fmla="*/ 1107587 w 1841534"/>
              <a:gd name="connsiteY19" fmla="*/ 290464 h 472951"/>
              <a:gd name="connsiteX20" fmla="*/ 979296 w 1841534"/>
              <a:gd name="connsiteY20" fmla="*/ 426502 h 472951"/>
              <a:gd name="connsiteX21" fmla="*/ 810077 w 1841534"/>
              <a:gd name="connsiteY21" fmla="*/ 323642 h 472951"/>
              <a:gd name="connsiteX22" fmla="*/ 740386 w 1841534"/>
              <a:gd name="connsiteY22" fmla="*/ 313689 h 472951"/>
              <a:gd name="connsiteX23" fmla="*/ 737075 w 1841534"/>
              <a:gd name="connsiteY23" fmla="*/ 350185 h 472951"/>
              <a:gd name="connsiteX24" fmla="*/ 713859 w 1841534"/>
              <a:gd name="connsiteY24" fmla="*/ 426502 h 472951"/>
              <a:gd name="connsiteX25" fmla="*/ 773576 w 1841534"/>
              <a:gd name="connsiteY25" fmla="*/ 472951 h 472951"/>
              <a:gd name="connsiteX26" fmla="*/ 1841535 w 1841534"/>
              <a:gd name="connsiteY26" fmla="*/ 472951 h 47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41534" h="472951">
                <a:moveTo>
                  <a:pt x="33669" y="472951"/>
                </a:moveTo>
                <a:lnTo>
                  <a:pt x="93427" y="472951"/>
                </a:lnTo>
                <a:lnTo>
                  <a:pt x="63548" y="416541"/>
                </a:lnTo>
                <a:cubicBezTo>
                  <a:pt x="63548" y="416541"/>
                  <a:pt x="70170" y="403277"/>
                  <a:pt x="93427" y="360138"/>
                </a:cubicBezTo>
                <a:cubicBezTo>
                  <a:pt x="106298" y="336181"/>
                  <a:pt x="89248" y="243654"/>
                  <a:pt x="82337" y="193522"/>
                </a:cubicBezTo>
                <a:cubicBezTo>
                  <a:pt x="28123" y="230954"/>
                  <a:pt x="43642" y="325521"/>
                  <a:pt x="43642" y="325521"/>
                </a:cubicBezTo>
                <a:cubicBezTo>
                  <a:pt x="53575" y="372189"/>
                  <a:pt x="-6143" y="411566"/>
                  <a:pt x="520" y="302076"/>
                </a:cubicBezTo>
                <a:cubicBezTo>
                  <a:pt x="7142" y="192586"/>
                  <a:pt x="37352" y="169142"/>
                  <a:pt x="65204" y="146137"/>
                </a:cubicBezTo>
                <a:cubicBezTo>
                  <a:pt x="93056" y="123123"/>
                  <a:pt x="282553" y="-4832"/>
                  <a:pt x="408610" y="11763"/>
                </a:cubicBezTo>
                <a:cubicBezTo>
                  <a:pt x="534707" y="28345"/>
                  <a:pt x="451732" y="38306"/>
                  <a:pt x="534707" y="28345"/>
                </a:cubicBezTo>
                <a:cubicBezTo>
                  <a:pt x="617641" y="18392"/>
                  <a:pt x="710548" y="-16432"/>
                  <a:pt x="770265" y="9280"/>
                </a:cubicBezTo>
                <a:cubicBezTo>
                  <a:pt x="829982" y="34987"/>
                  <a:pt x="866483" y="51570"/>
                  <a:pt x="883078" y="101339"/>
                </a:cubicBezTo>
                <a:cubicBezTo>
                  <a:pt x="902984" y="127882"/>
                  <a:pt x="916268" y="117934"/>
                  <a:pt x="926200" y="104658"/>
                </a:cubicBezTo>
                <a:cubicBezTo>
                  <a:pt x="936133" y="91382"/>
                  <a:pt x="969323" y="84752"/>
                  <a:pt x="985918" y="101339"/>
                </a:cubicBezTo>
                <a:cubicBezTo>
                  <a:pt x="1002513" y="117934"/>
                  <a:pt x="995891" y="144477"/>
                  <a:pt x="966012" y="144477"/>
                </a:cubicBezTo>
                <a:cubicBezTo>
                  <a:pt x="936174" y="144477"/>
                  <a:pt x="940685" y="191258"/>
                  <a:pt x="948092" y="209893"/>
                </a:cubicBezTo>
                <a:cubicBezTo>
                  <a:pt x="955500" y="228529"/>
                  <a:pt x="975489" y="247859"/>
                  <a:pt x="994815" y="247859"/>
                </a:cubicBezTo>
                <a:cubicBezTo>
                  <a:pt x="1014141" y="247859"/>
                  <a:pt x="1032351" y="226314"/>
                  <a:pt x="1032351" y="226314"/>
                </a:cubicBezTo>
                <a:lnTo>
                  <a:pt x="1032351" y="290464"/>
                </a:lnTo>
                <a:lnTo>
                  <a:pt x="1107587" y="290464"/>
                </a:lnTo>
                <a:cubicBezTo>
                  <a:pt x="1107587" y="290464"/>
                  <a:pt x="1039013" y="423179"/>
                  <a:pt x="979296" y="426502"/>
                </a:cubicBezTo>
                <a:cubicBezTo>
                  <a:pt x="919579" y="429813"/>
                  <a:pt x="806766" y="380052"/>
                  <a:pt x="810077" y="323642"/>
                </a:cubicBezTo>
                <a:cubicBezTo>
                  <a:pt x="773576" y="307059"/>
                  <a:pt x="740386" y="313689"/>
                  <a:pt x="740386" y="313689"/>
                </a:cubicBezTo>
                <a:cubicBezTo>
                  <a:pt x="740386" y="313689"/>
                  <a:pt x="717169" y="320319"/>
                  <a:pt x="737075" y="350185"/>
                </a:cubicBezTo>
                <a:cubicBezTo>
                  <a:pt x="756981" y="380052"/>
                  <a:pt x="727143" y="419860"/>
                  <a:pt x="713859" y="426502"/>
                </a:cubicBezTo>
                <a:cubicBezTo>
                  <a:pt x="700574" y="433132"/>
                  <a:pt x="730454" y="472951"/>
                  <a:pt x="773576" y="472951"/>
                </a:cubicBezTo>
                <a:lnTo>
                  <a:pt x="1841535" y="472951"/>
                </a:lnTo>
              </a:path>
            </a:pathLst>
          </a:custGeom>
          <a:noFill/>
          <a:ln w="95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43ABAC8-986D-848C-AACC-FFB731DF365E}"/>
              </a:ext>
            </a:extLst>
          </p:cNvPr>
          <p:cNvSpPr/>
          <p:nvPr userDrawn="1"/>
        </p:nvSpPr>
        <p:spPr>
          <a:xfrm>
            <a:off x="0" y="0"/>
            <a:ext cx="18288000" cy="1143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57425041-79D6-21FC-9B11-65A6E2662EE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9138" y="744534"/>
            <a:ext cx="2752725" cy="8286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ECCE668-14C4-104E-F172-2B7FD7C1B681}"/>
              </a:ext>
            </a:extLst>
          </p:cNvPr>
          <p:cNvSpPr txBox="1"/>
          <p:nvPr userDrawn="1"/>
        </p:nvSpPr>
        <p:spPr>
          <a:xfrm>
            <a:off x="720315" y="4556522"/>
            <a:ext cx="3390622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REINO Capital SA</a:t>
            </a:r>
          </a:p>
          <a:p>
            <a:r>
              <a:rPr lang="pl-PL" sz="2000" dirty="0">
                <a:solidFill>
                  <a:schemeClr val="bg1"/>
                </a:solidFill>
              </a:rPr>
              <a:t>Polna </a:t>
            </a:r>
            <a:r>
              <a:rPr lang="pl-PL" sz="2000" dirty="0" err="1">
                <a:solidFill>
                  <a:schemeClr val="bg1"/>
                </a:solidFill>
              </a:rPr>
              <a:t>Corner</a:t>
            </a:r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8 piętro</a:t>
            </a:r>
          </a:p>
          <a:p>
            <a:endParaRPr lang="pl-PL" sz="2000" dirty="0">
              <a:solidFill>
                <a:schemeClr val="bg1"/>
              </a:solidFill>
            </a:endParaRPr>
          </a:p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ul. Waryńskiego 3a</a:t>
            </a:r>
          </a:p>
          <a:p>
            <a:r>
              <a:rPr lang="pl-PL" sz="2000" dirty="0">
                <a:solidFill>
                  <a:schemeClr val="bg1"/>
                </a:solidFill>
              </a:rPr>
              <a:t>00-645 Warszawa</a:t>
            </a:r>
          </a:p>
          <a:p>
            <a:endParaRPr lang="pl-PL" sz="2000" dirty="0">
              <a:solidFill>
                <a:schemeClr val="bg1"/>
              </a:solidFill>
            </a:endParaRPr>
          </a:p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+48 22 273 97 50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office@reinocapital.pl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0D824ED-0CA7-C776-F30E-1C51FFB3CE7C}"/>
              </a:ext>
            </a:extLst>
          </p:cNvPr>
          <p:cNvSpPr txBox="1"/>
          <p:nvPr userDrawn="1"/>
        </p:nvSpPr>
        <p:spPr>
          <a:xfrm>
            <a:off x="720314" y="9896750"/>
            <a:ext cx="37881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</a:rPr>
              <a:t>reinocapital.pl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1" name="Obraz 10" descr="Obraz zawierający czarne i białe, na wolnym powietrzu, budynek, niebo&#10;&#10;Opis wygenerowany automatycznie">
            <a:extLst>
              <a:ext uri="{FF2B5EF4-FFF2-40B4-BE49-F238E27FC236}">
                <a16:creationId xmlns:a16="http://schemas.microsoft.com/office/drawing/2014/main" id="{7AD992AA-6FE8-A379-4D0A-61721F9B06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2199" y="0"/>
            <a:ext cx="7835801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11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53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15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61" r:id="rId5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54" userDrawn="1">
          <p15:clr>
            <a:srgbClr val="F26B43"/>
          </p15:clr>
        </p15:guide>
        <p15:guide id="2" pos="453" userDrawn="1">
          <p15:clr>
            <a:srgbClr val="F26B43"/>
          </p15:clr>
        </p15:guide>
        <p15:guide id="3" pos="11067" userDrawn="1">
          <p15:clr>
            <a:srgbClr val="F26B43"/>
          </p15:clr>
        </p15:guide>
        <p15:guide id="4" orient="horz" pos="1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0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1768B4-2B9B-AAC2-074E-D07C40CCF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A1E592D-4008-E869-98DE-8BB9A009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REINO</a:t>
            </a:r>
            <a:r>
              <a:rPr lang="en-US" dirty="0"/>
              <a:t> w </a:t>
            </a:r>
            <a:r>
              <a:rPr lang="en-US" dirty="0" err="1"/>
              <a:t>liczbach</a:t>
            </a:r>
            <a:endParaRPr lang="en-US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9050A69-EC86-FA85-E336-28B5B85A5723}"/>
              </a:ext>
            </a:extLst>
          </p:cNvPr>
          <p:cNvCxnSpPr/>
          <p:nvPr/>
        </p:nvCxnSpPr>
        <p:spPr>
          <a:xfrm>
            <a:off x="719138" y="3534028"/>
            <a:ext cx="1684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0B8048A-0937-254E-AA16-72EA9DF12228}"/>
              </a:ext>
            </a:extLst>
          </p:cNvPr>
          <p:cNvCxnSpPr/>
          <p:nvPr/>
        </p:nvCxnSpPr>
        <p:spPr>
          <a:xfrm>
            <a:off x="719138" y="5132893"/>
            <a:ext cx="1684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8732C6D9-1A9C-5913-AC30-6FAA01AD5E5D}"/>
              </a:ext>
            </a:extLst>
          </p:cNvPr>
          <p:cNvCxnSpPr/>
          <p:nvPr/>
        </p:nvCxnSpPr>
        <p:spPr>
          <a:xfrm>
            <a:off x="719138" y="6731758"/>
            <a:ext cx="1684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8E4E961-3496-7B5C-D3CE-6BFFB37C2B15}"/>
              </a:ext>
            </a:extLst>
          </p:cNvPr>
          <p:cNvSpPr txBox="1"/>
          <p:nvPr/>
        </p:nvSpPr>
        <p:spPr>
          <a:xfrm>
            <a:off x="677098" y="2157528"/>
            <a:ext cx="842486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200+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4A26DEC-704A-760A-0B5F-644D859D33F4}"/>
              </a:ext>
            </a:extLst>
          </p:cNvPr>
          <p:cNvSpPr txBox="1"/>
          <p:nvPr/>
        </p:nvSpPr>
        <p:spPr>
          <a:xfrm>
            <a:off x="677098" y="3756393"/>
            <a:ext cx="842486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15* </a:t>
            </a: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lat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238EDDF-CEB9-70B5-0809-C1C49C6AA986}"/>
              </a:ext>
            </a:extLst>
          </p:cNvPr>
          <p:cNvSpPr txBox="1"/>
          <p:nvPr/>
        </p:nvSpPr>
        <p:spPr>
          <a:xfrm>
            <a:off x="677098" y="5355258"/>
            <a:ext cx="842486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&gt;</a:t>
            </a: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5</a:t>
            </a: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 mld EUR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4C90460-BAE0-4F67-DBF3-CA733E120D06}"/>
              </a:ext>
            </a:extLst>
          </p:cNvPr>
          <p:cNvSpPr txBox="1"/>
          <p:nvPr/>
        </p:nvSpPr>
        <p:spPr>
          <a:xfrm>
            <a:off x="677098" y="6954123"/>
            <a:ext cx="842486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62</a:t>
            </a: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%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D95429D-444E-3128-BE3A-2BA83737D9BF}"/>
              </a:ext>
            </a:extLst>
          </p:cNvPr>
          <p:cNvSpPr txBox="1"/>
          <p:nvPr/>
        </p:nvSpPr>
        <p:spPr>
          <a:xfrm>
            <a:off x="7044127" y="2499564"/>
            <a:ext cx="84248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specjalistów i menedżerów łączących doświadczenia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z nieruchomości oraz rynku kapitałowego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1C79136-E4A1-102F-492C-BB2929D7A139}"/>
              </a:ext>
            </a:extLst>
          </p:cNvPr>
          <p:cNvSpPr txBox="1"/>
          <p:nvPr/>
        </p:nvSpPr>
        <p:spPr>
          <a:xfrm>
            <a:off x="7044127" y="4221284"/>
            <a:ext cx="842486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obecności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rynku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CD285A7-4A72-31C9-FE19-79BBED7FD093}"/>
              </a:ext>
            </a:extLst>
          </p:cNvPr>
          <p:cNvSpPr txBox="1"/>
          <p:nvPr/>
        </p:nvSpPr>
        <p:spPr>
          <a:xfrm>
            <a:off x="7044127" y="5820149"/>
            <a:ext cx="1002966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łączna wartość transakcji zrealizowanych przez kluczowy personel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7B005C6-370C-4777-32D9-4A7E51043E6B}"/>
              </a:ext>
            </a:extLst>
          </p:cNvPr>
          <p:cNvSpPr txBox="1"/>
          <p:nvPr/>
        </p:nvSpPr>
        <p:spPr>
          <a:xfrm>
            <a:off x="7044127" y="7446565"/>
            <a:ext cx="842486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łączny udział kluczowych osób w akcjonariacie Spółki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AEA3AED-1BB8-A418-27CB-34171F6EF6B7}"/>
              </a:ext>
            </a:extLst>
          </p:cNvPr>
          <p:cNvSpPr txBox="1"/>
          <p:nvPr/>
        </p:nvSpPr>
        <p:spPr>
          <a:xfrm>
            <a:off x="748603" y="10137213"/>
            <a:ext cx="842486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*PZN działa na rynku FM od prawie 30 lat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4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484D6-6D33-2793-108A-186EBDFC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2E649C8-148C-89E2-31F7-C9B8686C8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E87742F-C94A-40BB-CD9A-413A0D5B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Akcjonariatu</a:t>
            </a:r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84C16E9-5F58-B4E1-A165-4428E5D5ADBA}"/>
              </a:ext>
            </a:extLst>
          </p:cNvPr>
          <p:cNvSpPr txBox="1"/>
          <p:nvPr/>
        </p:nvSpPr>
        <p:spPr>
          <a:xfrm>
            <a:off x="10442245" y="5691589"/>
            <a:ext cx="701018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REINO Capital jest obecna na Giełdzie Papierów Wartościowych od listopada 2018 r. </a:t>
            </a:r>
          </a:p>
          <a:p>
            <a:endParaRPr lang="pl-PL" sz="2400" dirty="0"/>
          </a:p>
          <a:p>
            <a:r>
              <a:rPr lang="pl-PL" sz="2400" dirty="0"/>
              <a:t>Akcje spółki notowane są pod nazwą skróconą </a:t>
            </a:r>
            <a:r>
              <a:rPr lang="pl-PL" sz="2400" b="1" dirty="0"/>
              <a:t>REINO</a:t>
            </a:r>
            <a:r>
              <a:rPr lang="pl-PL" sz="2400" dirty="0"/>
              <a:t>. </a:t>
            </a:r>
          </a:p>
          <a:p>
            <a:endParaRPr lang="pl-PL" sz="2400" dirty="0"/>
          </a:p>
          <a:p>
            <a:r>
              <a:rPr lang="pl-PL" sz="2800" dirty="0"/>
              <a:t>TICKER: </a:t>
            </a:r>
            <a:r>
              <a:rPr lang="pl-PL" sz="2800" b="1" dirty="0"/>
              <a:t>RNC</a:t>
            </a:r>
          </a:p>
          <a:p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Liczba akcji: 87 442 895</a:t>
            </a:r>
          </a:p>
          <a:p>
            <a:r>
              <a:rPr lang="pl-PL" sz="2400" dirty="0"/>
              <a:t>Wartość nominalna akcji: 0,80 zł</a:t>
            </a:r>
          </a:p>
          <a:p>
            <a:r>
              <a:rPr lang="pl-PL" sz="2400" dirty="0"/>
              <a:t>Kapitał zakładowy: 69 954 316 zł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AF825F-AFDF-047E-C6A5-9545E2BE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79" y="1904212"/>
            <a:ext cx="8192985" cy="80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3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>
            <a:extLst>
              <a:ext uri="{FF2B5EF4-FFF2-40B4-BE49-F238E27FC236}">
                <a16:creationId xmlns:a16="http://schemas.microsoft.com/office/drawing/2014/main" id="{F0625757-9BDD-4528-B7EE-818133098DDC}"/>
              </a:ext>
            </a:extLst>
          </p:cNvPr>
          <p:cNvGrpSpPr/>
          <p:nvPr/>
        </p:nvGrpSpPr>
        <p:grpSpPr>
          <a:xfrm>
            <a:off x="1479479" y="2990850"/>
            <a:ext cx="15201920" cy="1568449"/>
            <a:chOff x="1479479" y="2990850"/>
            <a:chExt cx="15201920" cy="1568449"/>
          </a:xfrm>
        </p:grpSpPr>
        <p:cxnSp>
          <p:nvCxnSpPr>
            <p:cNvPr id="17" name="Łącznik: łamany 16">
              <a:extLst>
                <a:ext uri="{FF2B5EF4-FFF2-40B4-BE49-F238E27FC236}">
                  <a16:creationId xmlns:a16="http://schemas.microsoft.com/office/drawing/2014/main" id="{852CCB96-4DCF-2AEC-C0CB-6AE4F12322E1}"/>
                </a:ext>
              </a:extLst>
            </p:cNvPr>
            <p:cNvCxnSpPr>
              <a:stCxn id="9" idx="1"/>
            </p:cNvCxnSpPr>
            <p:nvPr/>
          </p:nvCxnSpPr>
          <p:spPr>
            <a:xfrm rot="10800000" flipV="1">
              <a:off x="1479479" y="2990850"/>
              <a:ext cx="1530422" cy="156844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: łamany 26">
              <a:extLst>
                <a:ext uri="{FF2B5EF4-FFF2-40B4-BE49-F238E27FC236}">
                  <a16:creationId xmlns:a16="http://schemas.microsoft.com/office/drawing/2014/main" id="{8BAA58A0-DE87-4B8B-8569-FA577F08B04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5278099" y="2990851"/>
              <a:ext cx="1403300" cy="156844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1768B4-2B9B-AAC2-074E-D07C40CCF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A1E592D-4008-E869-98DE-8BB9A009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Grupy </a:t>
            </a:r>
            <a:r>
              <a:rPr lang="en-US" dirty="0"/>
              <a:t>REINO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77E5872-D4D3-D849-E069-BF19E1227910}"/>
              </a:ext>
            </a:extLst>
          </p:cNvPr>
          <p:cNvSpPr/>
          <p:nvPr/>
        </p:nvSpPr>
        <p:spPr>
          <a:xfrm>
            <a:off x="719138" y="4559301"/>
            <a:ext cx="3963334" cy="4634314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126E0F0-FDD5-99D2-5B37-42905A5AC93C}"/>
              </a:ext>
            </a:extLst>
          </p:cNvPr>
          <p:cNvSpPr/>
          <p:nvPr/>
        </p:nvSpPr>
        <p:spPr>
          <a:xfrm>
            <a:off x="5336233" y="4559301"/>
            <a:ext cx="3240200" cy="4634317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7541364-E49D-DA29-64DC-8D498CEAF0B9}"/>
              </a:ext>
            </a:extLst>
          </p:cNvPr>
          <p:cNvSpPr/>
          <p:nvPr/>
        </p:nvSpPr>
        <p:spPr>
          <a:xfrm>
            <a:off x="9123986" y="4559301"/>
            <a:ext cx="3978003" cy="4634307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B5FF207-5B1B-AEF1-B876-C75287963C45}"/>
              </a:ext>
            </a:extLst>
          </p:cNvPr>
          <p:cNvSpPr/>
          <p:nvPr/>
        </p:nvSpPr>
        <p:spPr>
          <a:xfrm>
            <a:off x="3009901" y="1943101"/>
            <a:ext cx="12268198" cy="2095500"/>
          </a:xfrm>
          <a:prstGeom prst="roundRect">
            <a:avLst>
              <a:gd name="adj" fmla="val 32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FBF3C7A-DCF7-A575-807E-493075229246}"/>
              </a:ext>
            </a:extLst>
          </p:cNvPr>
          <p:cNvSpPr/>
          <p:nvPr/>
        </p:nvSpPr>
        <p:spPr>
          <a:xfrm>
            <a:off x="3086100" y="2019300"/>
            <a:ext cx="12115800" cy="1943102"/>
          </a:xfrm>
          <a:prstGeom prst="roundRect">
            <a:avLst>
              <a:gd name="adj" fmla="val 16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359DBF34-5B05-3031-4640-8E942E511E01}"/>
              </a:ext>
            </a:extLst>
          </p:cNvPr>
          <p:cNvSpPr/>
          <p:nvPr/>
        </p:nvSpPr>
        <p:spPr>
          <a:xfrm>
            <a:off x="796631" y="5727701"/>
            <a:ext cx="3822666" cy="3331182"/>
          </a:xfrm>
          <a:prstGeom prst="roundRect">
            <a:avLst>
              <a:gd name="adj" fmla="val 1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pic>
        <p:nvPicPr>
          <p:cNvPr id="35" name="Grafika 34">
            <a:extLst>
              <a:ext uri="{FF2B5EF4-FFF2-40B4-BE49-F238E27FC236}">
                <a16:creationId xmlns:a16="http://schemas.microsoft.com/office/drawing/2014/main" id="{A9873558-5316-469B-5D9F-C63B2F9064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4781" y="2673135"/>
            <a:ext cx="1807780" cy="543934"/>
          </a:xfrm>
          <a:prstGeom prst="rect">
            <a:avLst/>
          </a:prstGeom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7442D25-22CD-9A87-E914-E77674A9D795}"/>
              </a:ext>
            </a:extLst>
          </p:cNvPr>
          <p:cNvSpPr txBox="1"/>
          <p:nvPr/>
        </p:nvSpPr>
        <p:spPr>
          <a:xfrm>
            <a:off x="7237871" y="2236382"/>
            <a:ext cx="766235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Holding notowany na GPW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Centrum Usług Wspólnych dla Grupy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(strategia, rozwój biznesu, finanse, prawo i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compliance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, PR i IR, HR, ESG)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Koinwestor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w zarządzanych aktywach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8AAD818-E4CE-C02B-9604-15961BCE3C13}"/>
              </a:ext>
            </a:extLst>
          </p:cNvPr>
          <p:cNvSpPr txBox="1"/>
          <p:nvPr/>
        </p:nvSpPr>
        <p:spPr>
          <a:xfrm>
            <a:off x="5351999" y="4951834"/>
            <a:ext cx="28249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-18"/>
                <a:ea typeface="+mn-ea"/>
                <a:cs typeface="+mn-cs"/>
              </a:rPr>
              <a:t>Koinwestycje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 panose="020B0703020203020204" pitchFamily="34" charset="-18"/>
              <a:ea typeface="+mn-ea"/>
              <a:cs typeface="+mn-cs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C2F937C6-D0F2-1894-100E-9F407A92F44C}"/>
              </a:ext>
            </a:extLst>
          </p:cNvPr>
          <p:cNvSpPr txBox="1"/>
          <p:nvPr/>
        </p:nvSpPr>
        <p:spPr>
          <a:xfrm>
            <a:off x="969140" y="4729112"/>
            <a:ext cx="352403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-18"/>
                <a:ea typeface="+mn-ea"/>
                <a:cs typeface="+mn-cs"/>
              </a:rPr>
              <a:t>Investment Management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-18"/>
                <a:ea typeface="+mn-ea"/>
                <a:cs typeface="+mn-cs"/>
              </a:rPr>
              <a:t>Asset Management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-18"/>
                <a:ea typeface="+mn-ea"/>
                <a:cs typeface="+mn-cs"/>
              </a:rPr>
              <a:t> 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1F78896-6A54-6BAC-CFE7-58CB7E4C2848}"/>
              </a:ext>
            </a:extLst>
          </p:cNvPr>
          <p:cNvSpPr txBox="1"/>
          <p:nvPr/>
        </p:nvSpPr>
        <p:spPr>
          <a:xfrm>
            <a:off x="9158472" y="4951834"/>
            <a:ext cx="37177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-18"/>
                <a:ea typeface="+mn-ea"/>
                <a:cs typeface="+mn-cs"/>
              </a:rPr>
              <a:t>Facility Management</a:t>
            </a:r>
          </a:p>
        </p:txBody>
      </p:sp>
      <p:pic>
        <p:nvPicPr>
          <p:cNvPr id="46" name="Grafika 45">
            <a:extLst>
              <a:ext uri="{FF2B5EF4-FFF2-40B4-BE49-F238E27FC236}">
                <a16:creationId xmlns:a16="http://schemas.microsoft.com/office/drawing/2014/main" id="{EF9CCB3E-B87A-9943-69F8-8FDC8A6CC4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6047" y="6233084"/>
            <a:ext cx="1935272" cy="2181745"/>
          </a:xfrm>
          <a:prstGeom prst="rect">
            <a:avLst/>
          </a:prstGeom>
        </p:spPr>
      </p:pic>
      <p:cxnSp>
        <p:nvCxnSpPr>
          <p:cNvPr id="50" name="Łącznik: łamany 17">
            <a:extLst>
              <a:ext uri="{FF2B5EF4-FFF2-40B4-BE49-F238E27FC236}">
                <a16:creationId xmlns:a16="http://schemas.microsoft.com/office/drawing/2014/main" id="{C0DE4B4E-6DC1-50F0-0D0E-CFA69E58C2A0}"/>
              </a:ext>
            </a:extLst>
          </p:cNvPr>
          <p:cNvCxnSpPr>
            <a:cxnSpLocks/>
          </p:cNvCxnSpPr>
          <p:nvPr/>
        </p:nvCxnSpPr>
        <p:spPr>
          <a:xfrm>
            <a:off x="2785697" y="7168873"/>
            <a:ext cx="0" cy="573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: łamany 68">
            <a:extLst>
              <a:ext uri="{FF2B5EF4-FFF2-40B4-BE49-F238E27FC236}">
                <a16:creationId xmlns:a16="http://schemas.microsoft.com/office/drawing/2014/main" id="{8631BD55-8EF6-FC4C-6840-27ABB8E80E19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956333" y="3995147"/>
            <a:ext cx="0" cy="564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28D8C643-239F-111A-9DBC-8A6A2C71E726}"/>
              </a:ext>
            </a:extLst>
          </p:cNvPr>
          <p:cNvSpPr txBox="1"/>
          <p:nvPr/>
        </p:nvSpPr>
        <p:spPr>
          <a:xfrm>
            <a:off x="1788883" y="8593054"/>
            <a:ext cx="2019300" cy="199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60/40 JV with IO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AM Ltd.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3D204508-EC5F-E6B4-918E-A3010E4A6086}"/>
              </a:ext>
            </a:extLst>
          </p:cNvPr>
          <p:cNvSpPr/>
          <p:nvPr/>
        </p:nvSpPr>
        <p:spPr>
          <a:xfrm>
            <a:off x="5404183" y="5721867"/>
            <a:ext cx="3090606" cy="1585037"/>
          </a:xfrm>
          <a:prstGeom prst="roundRect">
            <a:avLst>
              <a:gd name="adj" fmla="val 1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14B87502-966D-481A-8345-B913F061E000}"/>
              </a:ext>
            </a:extLst>
          </p:cNvPr>
          <p:cNvSpPr txBox="1"/>
          <p:nvPr/>
        </p:nvSpPr>
        <p:spPr>
          <a:xfrm>
            <a:off x="5659815" y="5893202"/>
            <a:ext cx="2606735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Polacca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(LUX)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wehikuł inwestycyjny 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z Partners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Group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Portfel biurowy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6AC86BFF-A664-FFDE-8566-05B5C3DE7E33}"/>
              </a:ext>
            </a:extLst>
          </p:cNvPr>
          <p:cNvSpPr/>
          <p:nvPr/>
        </p:nvSpPr>
        <p:spPr>
          <a:xfrm>
            <a:off x="5411033" y="7399409"/>
            <a:ext cx="3090606" cy="1659473"/>
          </a:xfrm>
          <a:prstGeom prst="roundRect">
            <a:avLst>
              <a:gd name="adj" fmla="val 1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324E7D7C-AABA-C494-096D-D95E858BEE97}"/>
              </a:ext>
            </a:extLst>
          </p:cNvPr>
          <p:cNvSpPr txBox="1"/>
          <p:nvPr/>
        </p:nvSpPr>
        <p:spPr>
          <a:xfrm>
            <a:off x="5707112" y="7630679"/>
            <a:ext cx="2606735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Polish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Logistics (UK)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wehikuł inwestycyjny 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z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Grosvenor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Portfel logistyczny</a:t>
            </a:r>
          </a:p>
        </p:txBody>
      </p:sp>
      <p:sp>
        <p:nvSpPr>
          <p:cNvPr id="45" name="Prostokąt: zaokrąglone rogi 44">
            <a:extLst>
              <a:ext uri="{FF2B5EF4-FFF2-40B4-BE49-F238E27FC236}">
                <a16:creationId xmlns:a16="http://schemas.microsoft.com/office/drawing/2014/main" id="{82607B2E-F014-95AE-8EFB-E6FA20270ADE}"/>
              </a:ext>
            </a:extLst>
          </p:cNvPr>
          <p:cNvSpPr/>
          <p:nvPr/>
        </p:nvSpPr>
        <p:spPr>
          <a:xfrm>
            <a:off x="9272345" y="5714999"/>
            <a:ext cx="3717787" cy="3347389"/>
          </a:xfrm>
          <a:prstGeom prst="roundRect">
            <a:avLst>
              <a:gd name="adj" fmla="val 1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pic>
        <p:nvPicPr>
          <p:cNvPr id="63" name="Grafika 62">
            <a:extLst>
              <a:ext uri="{FF2B5EF4-FFF2-40B4-BE49-F238E27FC236}">
                <a16:creationId xmlns:a16="http://schemas.microsoft.com/office/drawing/2014/main" id="{2CBA7428-0219-B1E8-F48E-CFFAE8A258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135" y="6203373"/>
            <a:ext cx="1828800" cy="381000"/>
          </a:xfrm>
          <a:prstGeom prst="rect">
            <a:avLst/>
          </a:prstGeom>
        </p:spPr>
      </p:pic>
      <p:pic>
        <p:nvPicPr>
          <p:cNvPr id="12" name="Obraz 11" descr="Obraz zawierający tekst, Czcionka, logo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CF1EEE3-E229-A0F9-636A-33B709D03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4096" y="6992568"/>
            <a:ext cx="1905000" cy="1905000"/>
          </a:xfrm>
          <a:prstGeom prst="rect">
            <a:avLst/>
          </a:prstGeom>
        </p:spPr>
      </p:pic>
      <p:cxnSp>
        <p:nvCxnSpPr>
          <p:cNvPr id="4" name="Łącznik: łamany 68">
            <a:extLst>
              <a:ext uri="{FF2B5EF4-FFF2-40B4-BE49-F238E27FC236}">
                <a16:creationId xmlns:a16="http://schemas.microsoft.com/office/drawing/2014/main" id="{BDA974BD-4028-3473-FA3F-48D0F223D143}"/>
              </a:ext>
            </a:extLst>
          </p:cNvPr>
          <p:cNvCxnSpPr>
            <a:cxnSpLocks/>
          </p:cNvCxnSpPr>
          <p:nvPr/>
        </p:nvCxnSpPr>
        <p:spPr>
          <a:xfrm>
            <a:off x="11239298" y="4038830"/>
            <a:ext cx="0" cy="564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5B912FCF-2746-9017-AC7A-5F2000C09CE9}"/>
              </a:ext>
            </a:extLst>
          </p:cNvPr>
          <p:cNvSpPr/>
          <p:nvPr/>
        </p:nvSpPr>
        <p:spPr>
          <a:xfrm>
            <a:off x="13590859" y="4619907"/>
            <a:ext cx="3978003" cy="4634307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id="{2E0DA526-FA75-E478-BAE1-083EDCF82B30}"/>
              </a:ext>
            </a:extLst>
          </p:cNvPr>
          <p:cNvSpPr/>
          <p:nvPr/>
        </p:nvSpPr>
        <p:spPr>
          <a:xfrm>
            <a:off x="13720966" y="5782149"/>
            <a:ext cx="3717787" cy="3347390"/>
          </a:xfrm>
          <a:prstGeom prst="roundRect">
            <a:avLst>
              <a:gd name="adj" fmla="val 1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25C75DB-4FC7-3BEB-F15A-7A0AAA31003B}"/>
              </a:ext>
            </a:extLst>
          </p:cNvPr>
          <p:cNvSpPr txBox="1"/>
          <p:nvPr/>
        </p:nvSpPr>
        <p:spPr>
          <a:xfrm>
            <a:off x="13767033" y="5086351"/>
            <a:ext cx="37177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-18"/>
                <a:ea typeface="+mn-ea"/>
                <a:cs typeface="+mn-cs"/>
              </a:rPr>
              <a:t>Development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-18"/>
                <a:ea typeface="+mn-ea"/>
                <a:cs typeface="+mn-cs"/>
              </a:rPr>
              <a:t> Management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DEE16C9-F1BB-A467-D741-D61D603CF5AC}"/>
              </a:ext>
            </a:extLst>
          </p:cNvPr>
          <p:cNvSpPr txBox="1"/>
          <p:nvPr/>
        </p:nvSpPr>
        <p:spPr>
          <a:xfrm>
            <a:off x="14375844" y="6045489"/>
            <a:ext cx="2606735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REINO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298457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C410F-0F21-A011-50BD-DC36742C7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4247F228-AC4C-ADA2-F92A-8C6F4145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49DB4B31-72F7-5272-9C74-2673DD640508}"/>
              </a:ext>
            </a:extLst>
          </p:cNvPr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solidFill>
            <a:srgbClr val="152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45" tIns="36000" rIns="63645" rtlCol="0" anchor="ctr"/>
          <a:lstStyle/>
          <a:p>
            <a:pPr marL="95463" marR="0" lvl="0" indent="0" algn="ctr" defTabSz="808252" rtl="0" eaLnBrk="1" fontAlgn="base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Tx/>
              <a:buNone/>
              <a:tabLst>
                <a:tab pos="354419" algn="l"/>
              </a:tabLst>
              <a:defRPr/>
            </a:pPr>
            <a:r>
              <a:rPr lang="pl-PL" sz="7200" b="1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BIZNES</a:t>
            </a:r>
            <a:br>
              <a:rPr lang="pl-PL" sz="7200" b="1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1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MODEL I STRATEGIA</a:t>
            </a:r>
            <a:endParaRPr kumimoji="0" lang="pl-PL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Bold" panose="020B0804020202020204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35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484D6-6D33-2793-108A-186EBDFC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2E649C8-148C-89E2-31F7-C9B8686C8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E87742F-C94A-40BB-CD9A-413A0D5B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biznesowy: kluczowe założenia</a:t>
            </a:r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DCD244C-A3F2-6C7E-C84D-637218986CF1}"/>
              </a:ext>
            </a:extLst>
          </p:cNvPr>
          <p:cNvSpPr txBox="1"/>
          <p:nvPr/>
        </p:nvSpPr>
        <p:spPr>
          <a:xfrm>
            <a:off x="958503" y="1544676"/>
            <a:ext cx="15485707" cy="8813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04126" rtl="0" eaLnBrk="1" fontAlgn="auto" latinLnBrk="0" hangingPunct="1">
              <a:lnSpc>
                <a:spcPct val="114000"/>
              </a:lnSpc>
              <a:spcBef>
                <a:spcPts val="1061"/>
              </a:spcBef>
              <a:spcAft>
                <a:spcPts val="1061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Grupa REINO zarabia na świadczeniu usług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.</a:t>
            </a:r>
          </a:p>
          <a:p>
            <a:pPr marL="0" marR="0" lvl="0" indent="0" algn="l" defTabSz="404126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Inwestycje w nieruchomości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: 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907"/>
              </a:spcBef>
              <a:spcAft>
                <a:spcPts val="907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tylko koinwestycje w zarządzane aktywa,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907"/>
              </a:spcBef>
              <a:spcAft>
                <a:spcPts val="907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minimum niezbędne do pozyskania kontraktu AM.</a:t>
            </a:r>
          </a:p>
          <a:p>
            <a:pPr marL="0" marR="0" lvl="0" indent="0" algn="l" defTabSz="404126" rtl="0" eaLnBrk="1" fontAlgn="auto" latinLnBrk="0" hangingPunct="1">
              <a:lnSpc>
                <a:spcPct val="114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REINO Capital jako właściciel, Centrum Usług Wspólnych,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koinwestor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. </a:t>
            </a:r>
          </a:p>
          <a:p>
            <a:pPr marL="0" marR="0" lvl="0" indent="0" algn="l" defTabSz="404126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Asset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Management +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Facility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Management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(naturalnie uzupełniające się linie biznesowe): 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907"/>
              </a:spcBef>
              <a:spcAft>
                <a:spcPts val="907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obniżają koszt pozyskania klientów/kontraktów (jednorazowy koszt rozkładający się na dwa biznesy),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907"/>
              </a:spcBef>
              <a:spcAft>
                <a:spcPts val="907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zwiększają efektywność finansową współpracy z danym inwestorem (do poziomu ≥ 1,5% GAV). </a:t>
            </a:r>
          </a:p>
          <a:p>
            <a:pPr marL="0" marR="0" lvl="0" indent="0" algn="l" defTabSz="404126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Kolejne linie biznesowe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: 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907"/>
              </a:spcBef>
              <a:spcAft>
                <a:spcPts val="907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Development Manager (usługi w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akresie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DMA bez posiadania aktywów – nie chcemy być deweloperem),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907"/>
              </a:spcBef>
              <a:spcAft>
                <a:spcPts val="907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szeroko rozumiany rynek mieszkaniowy (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living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),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907"/>
              </a:spcBef>
              <a:spcAft>
                <a:spcPts val="907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inwestycje Venture Capital (działalność związana z rynkiem nieruchomości) </a:t>
            </a:r>
          </a:p>
        </p:txBody>
      </p:sp>
      <p:sp>
        <p:nvSpPr>
          <p:cNvPr id="5" name="Dymek mowy: prostokąt z zaokrąglonymi rogami 4">
            <a:extLst>
              <a:ext uri="{FF2B5EF4-FFF2-40B4-BE49-F238E27FC236}">
                <a16:creationId xmlns:a16="http://schemas.microsoft.com/office/drawing/2014/main" id="{72FAA06E-0C3A-5033-DF9A-69FFA14BC0CD}"/>
              </a:ext>
            </a:extLst>
          </p:cNvPr>
          <p:cNvSpPr/>
          <p:nvPr/>
        </p:nvSpPr>
        <p:spPr>
          <a:xfrm>
            <a:off x="8889167" y="1454735"/>
            <a:ext cx="8817004" cy="2877423"/>
          </a:xfrm>
          <a:prstGeom prst="wedgeRoundRectCallout">
            <a:avLst>
              <a:gd name="adj1" fmla="val -50042"/>
              <a:gd name="adj2" fmla="val -29862"/>
              <a:gd name="adj3" fmla="val 16667"/>
            </a:avLst>
          </a:prstGeom>
          <a:solidFill>
            <a:srgbClr val="37A57C"/>
          </a:solidFill>
          <a:ln>
            <a:solidFill>
              <a:srgbClr val="37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Cykliczne zmiany wartości nieruchomości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są dla nas szansą, a nie problemem.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Problemem był brak transakcji w ciągu ostatnich 2 lat,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gdy inflacja i stopy procentowe były bezprecedensowo wysokie.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Fala obniżek stóp procentowych w strefie EUR to powrót warunków do dalszego intensywnego wzrostu skali biznesu.</a:t>
            </a:r>
          </a:p>
        </p:txBody>
      </p:sp>
    </p:spTree>
    <p:extLst>
      <p:ext uri="{BB962C8B-B14F-4D97-AF65-F5344CB8AC3E}">
        <p14:creationId xmlns:p14="http://schemas.microsoft.com/office/powerpoint/2010/main" val="418104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00" y="2721697"/>
            <a:ext cx="655474" cy="228670"/>
          </a:xfrm>
          <a:prstGeom prst="rect">
            <a:avLst/>
          </a:prstGeom>
        </p:spPr>
        <p:txBody>
          <a:bodyPr vert="horz" wrap="square" lIns="0" tIns="19194" rIns="0" bIns="0" rtlCol="0">
            <a:spAutoFit/>
          </a:bodyPr>
          <a:lstStyle/>
          <a:p>
            <a:pPr marL="19194" marR="0" lvl="0" indent="0" algn="l" defTabSz="457200" rtl="0" eaLnBrk="1" fontAlgn="auto" latinLnBrk="0" hangingPunct="1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95-</a:t>
            </a:r>
            <a:r>
              <a:rPr kumimoji="0" sz="136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100%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6939" y="2482168"/>
            <a:ext cx="3408846" cy="460977"/>
          </a:xfrm>
          <a:prstGeom prst="rect">
            <a:avLst/>
          </a:prstGeom>
        </p:spPr>
        <p:txBody>
          <a:bodyPr vert="horz" wrap="square" lIns="0" tIns="19194" rIns="0" bIns="0" rtlCol="0">
            <a:spAutoFit/>
          </a:bodyPr>
          <a:lstStyle/>
          <a:p>
            <a:pPr marL="19194" marR="7677" lvl="0" indent="0" algn="l" defTabSz="457200" rtl="0" eaLnBrk="1" fontAlgn="auto" latinLnBrk="0" hangingPunct="1">
              <a:lnSpc>
                <a:spcPct val="107800"/>
              </a:lnSpc>
              <a:spcBef>
                <a:spcPts val="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koinwestycja</a:t>
            </a:r>
            <a:r>
              <a:rPr kumimoji="0" sz="1360" b="1" i="0" u="none" strike="noStrike" kern="1200" cap="none" spc="-6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(jeśli</a:t>
            </a:r>
            <a:r>
              <a:rPr kumimoji="0" sz="1360" b="1" i="0" u="none" strike="noStrike" kern="1200" cap="none" spc="-6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oczekiwana</a:t>
            </a:r>
            <a:r>
              <a:rPr kumimoji="0" sz="1360" b="1" i="0" u="none" strike="noStrike" kern="1200" cap="none" spc="-53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przez</a:t>
            </a:r>
            <a:r>
              <a:rPr kumimoji="0" sz="1360" b="1" i="0" u="none" strike="noStrike" kern="1200" cap="none" spc="-68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inwestora</a:t>
            </a:r>
            <a:r>
              <a:rPr kumimoji="0" sz="1360" b="1" i="0" u="none" strike="noStrike" kern="1200" cap="none" spc="756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1-5%</a:t>
            </a:r>
            <a:r>
              <a:rPr kumimoji="0" sz="1360" b="1" i="0" u="none" strike="noStrike" kern="1200" cap="none" spc="6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zainwestowanego</a:t>
            </a:r>
            <a:r>
              <a:rPr kumimoji="0" sz="1360" b="1" i="0" u="none" strike="noStrike" kern="1200" cap="none" spc="83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kapitału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6957" y="3168536"/>
            <a:ext cx="2977942" cy="228670"/>
          </a:xfrm>
          <a:prstGeom prst="rect">
            <a:avLst/>
          </a:prstGeom>
        </p:spPr>
        <p:txBody>
          <a:bodyPr vert="horz" wrap="square" lIns="0" tIns="19194" rIns="0" bIns="0" rtlCol="0">
            <a:spAutoFit/>
          </a:bodyPr>
          <a:lstStyle/>
          <a:p>
            <a:pPr marL="19194" marR="0" lvl="0" indent="0" algn="l" defTabSz="457200" rtl="0" eaLnBrk="1" fontAlgn="auto" latinLnBrk="0" hangingPunct="1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zwrot</a:t>
            </a:r>
            <a:r>
              <a:rPr kumimoji="0" sz="1360" b="1" i="0" u="none" strike="noStrike" kern="1200" cap="none" spc="8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kapitału</a:t>
            </a:r>
            <a:r>
              <a:rPr kumimoji="0" sz="1360" b="1" i="0" u="none" strike="noStrike" kern="1200" cap="none" spc="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</a:t>
            </a:r>
            <a:r>
              <a:rPr kumimoji="0" sz="1360" b="1" i="0" u="none" strike="noStrike" kern="1200" cap="none" spc="8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zakończeniu</a:t>
            </a:r>
            <a:r>
              <a:rPr kumimoji="0" sz="1360" b="1" i="0" u="none" strike="noStrike" kern="1200" cap="none" spc="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inwestycji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06957" y="4269515"/>
            <a:ext cx="4509620" cy="693540"/>
          </a:xfrm>
          <a:prstGeom prst="rect">
            <a:avLst/>
          </a:prstGeom>
        </p:spPr>
        <p:txBody>
          <a:bodyPr vert="horz" wrap="square" lIns="0" tIns="19194" rIns="0" bIns="0" rtlCol="0">
            <a:spAutoFit/>
          </a:bodyPr>
          <a:lstStyle/>
          <a:p>
            <a:pPr marL="19194" marR="7677" lvl="0" indent="0" algn="l" defTabSz="457200" rtl="0" eaLnBrk="1" fontAlgn="auto" latinLnBrk="0" hangingPunct="1">
              <a:lnSpc>
                <a:spcPct val="107800"/>
              </a:lnSpc>
              <a:spcBef>
                <a:spcPts val="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wynagrodzenie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za</a:t>
            </a:r>
            <a:r>
              <a:rPr kumimoji="0" sz="1360" b="1" i="0" u="none" strike="noStrike" kern="1200" cap="none" spc="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przedstawienie/przeprowadzenie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transakcji</a:t>
            </a:r>
            <a:r>
              <a:rPr kumimoji="0" sz="1360" b="1" i="0" u="none" strike="noStrike" kern="1200" cap="none" spc="756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(Intro/Arrangement</a:t>
            </a:r>
            <a:r>
              <a:rPr kumimoji="0" sz="1360" b="1" i="0" u="none" strike="noStrike" kern="1200" cap="none" spc="151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3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Fee)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194" marR="0" lvl="0" indent="0" algn="l" defTabSz="457200" rtl="0" eaLnBrk="1" fontAlgn="auto" latinLnBrk="0" hangingPunct="1">
              <a:lnSpc>
                <a:spcPct val="100000"/>
              </a:lnSpc>
              <a:spcBef>
                <a:spcPts val="1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jednorazowo</a:t>
            </a:r>
            <a:r>
              <a:rPr kumimoji="0" sz="1360" b="1" i="0" u="none" strike="noStrike" kern="1200" cap="none" spc="-3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</a:t>
            </a:r>
            <a:r>
              <a:rPr kumimoji="0" sz="1360" b="1" i="0" u="none" strike="noStrike" kern="1200" cap="none" spc="-3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0,75%</a:t>
            </a:r>
            <a:r>
              <a:rPr kumimoji="0" sz="1360" b="1" i="0" u="none" strike="noStrike" kern="1200" cap="none" spc="-38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GAV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6957" y="5163178"/>
            <a:ext cx="4935724" cy="693540"/>
          </a:xfrm>
          <a:prstGeom prst="rect">
            <a:avLst/>
          </a:prstGeom>
        </p:spPr>
        <p:txBody>
          <a:bodyPr vert="horz" wrap="square" lIns="0" tIns="19194" rIns="0" bIns="0" rtlCol="0">
            <a:spAutoFit/>
          </a:bodyPr>
          <a:lstStyle/>
          <a:p>
            <a:pPr marL="19194" marR="1993246" lvl="0" indent="-960" algn="l" defTabSz="457200" rtl="0" eaLnBrk="1" fontAlgn="auto" latinLnBrk="0" hangingPunct="1">
              <a:lnSpc>
                <a:spcPct val="107800"/>
              </a:lnSpc>
              <a:spcBef>
                <a:spcPts val="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wynagrodzenie</a:t>
            </a:r>
            <a:r>
              <a:rPr kumimoji="0" sz="1360" b="1" i="0" u="none" strike="noStrike" kern="1200" cap="none" spc="-8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za</a:t>
            </a:r>
            <a:r>
              <a:rPr kumimoji="0" sz="1360" b="1" i="0" u="none" strike="noStrike" kern="1200" cap="none" spc="8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zarządzanie</a:t>
            </a:r>
            <a:r>
              <a:rPr kumimoji="0" sz="1360" b="1" i="0" u="none" strike="noStrike" kern="1200" cap="none" spc="-8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aktywami</a:t>
            </a:r>
            <a:r>
              <a:rPr kumimoji="0" sz="1360" b="1" i="0" u="none" strike="noStrike" kern="1200" cap="none" spc="756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Asset</a:t>
            </a:r>
            <a:r>
              <a:rPr kumimoji="0" sz="1360" b="1" i="0" u="none" strike="noStrike" kern="1200" cap="none" spc="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Management</a:t>
            </a:r>
            <a:r>
              <a:rPr kumimoji="0" sz="1360" b="1" i="0" u="none" strike="noStrike" kern="1200" cap="none" spc="23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38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194" marR="0" lvl="0" indent="0" algn="l" defTabSz="457200" rtl="0" eaLnBrk="1" fontAlgn="auto" latinLnBrk="0" hangingPunct="1">
              <a:lnSpc>
                <a:spcPct val="100000"/>
              </a:lnSpc>
              <a:spcBef>
                <a:spcPts val="1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ryczałt,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rocznie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0,50</a:t>
            </a:r>
            <a:r>
              <a:rPr kumimoji="0" sz="1360" b="1" i="0" u="none" strike="noStrike" kern="1200" cap="none" spc="-8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0,75%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GAV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(płatne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miesięcznie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lub</a:t>
            </a:r>
            <a:r>
              <a:rPr kumimoji="0" sz="1360" b="1" i="0" u="none" strike="noStrike" kern="1200" cap="none" spc="-8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kwartalnie)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6992" y="6056843"/>
            <a:ext cx="3396370" cy="693540"/>
          </a:xfrm>
          <a:prstGeom prst="rect">
            <a:avLst/>
          </a:prstGeom>
        </p:spPr>
        <p:txBody>
          <a:bodyPr vert="horz" wrap="square" lIns="0" tIns="19194" rIns="0" bIns="0" rtlCol="0">
            <a:spAutoFit/>
          </a:bodyPr>
          <a:lstStyle/>
          <a:p>
            <a:pPr marL="19194" marR="1478860" lvl="0" indent="0" algn="l" defTabSz="457200" rtl="0" eaLnBrk="1" fontAlgn="auto" latinLnBrk="0" hangingPunct="1">
              <a:lnSpc>
                <a:spcPct val="107800"/>
              </a:lnSpc>
              <a:spcBef>
                <a:spcPts val="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wynagrodzenie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za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sukcese</a:t>
            </a:r>
            <a:r>
              <a:rPr kumimoji="0" sz="1360" b="1" i="0" u="none" strike="noStrike" kern="1200" cap="none" spc="756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Success/Promote</a:t>
            </a:r>
            <a:r>
              <a:rPr kumimoji="0" sz="1360" b="1" i="0" u="none" strike="noStrike" kern="1200" cap="none" spc="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38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194" marR="0" lvl="0" indent="0" algn="l" defTabSz="457200" rtl="0" eaLnBrk="1" fontAlgn="auto" latinLnBrk="0" hangingPunct="1">
              <a:lnSpc>
                <a:spcPct val="100000"/>
              </a:lnSpc>
              <a:spcBef>
                <a:spcPts val="1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jednorazowo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10-20%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nadwyżki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ponad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min.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38" normalizeH="0" baseline="0" noProof="0" dirty="0">
                <a:ln>
                  <a:noFill/>
                </a:ln>
                <a:solidFill>
                  <a:srgbClr val="36A57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IRR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6957" y="7397355"/>
            <a:ext cx="3642053" cy="913024"/>
          </a:xfrm>
          <a:prstGeom prst="rect">
            <a:avLst/>
          </a:prstGeom>
        </p:spPr>
        <p:txBody>
          <a:bodyPr vert="horz" wrap="square" lIns="0" tIns="19194" rIns="0" bIns="0" rtlCol="0">
            <a:spAutoFit/>
          </a:bodyPr>
          <a:lstStyle/>
          <a:p>
            <a:pPr marL="19194" marR="120919" lvl="0" indent="0" algn="l" defTabSz="457200" rtl="0" eaLnBrk="1" fontAlgn="auto" latinLnBrk="0" hangingPunct="1">
              <a:lnSpc>
                <a:spcPct val="107800"/>
              </a:lnSpc>
              <a:spcBef>
                <a:spcPts val="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wynagrodzenie</a:t>
            </a:r>
            <a:r>
              <a:rPr kumimoji="0" sz="1360" b="1" i="0" u="none" strike="noStrike" kern="1200" cap="none" spc="-4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za</a:t>
            </a:r>
            <a:r>
              <a:rPr kumimoji="0" sz="1360" b="1" i="0" u="none" strike="noStrike" kern="1200" cap="none" spc="-3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obsługę</a:t>
            </a:r>
            <a:r>
              <a:rPr kumimoji="0" sz="1360" b="1" i="0" u="none" strike="noStrike" kern="1200" cap="none" spc="-38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techniczną</a:t>
            </a:r>
            <a:r>
              <a:rPr kumimoji="0" sz="1360" b="1" i="0" u="none" strike="noStrike" kern="1200" cap="none" spc="-3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budynków</a:t>
            </a:r>
            <a:r>
              <a:rPr kumimoji="0" sz="1360" b="1" i="0" u="none" strike="noStrike" kern="1200" cap="none" spc="756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Facility</a:t>
            </a:r>
            <a:r>
              <a:rPr kumimoji="0" sz="1360" b="1" i="0" u="none" strike="noStrike" kern="1200" cap="none" spc="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Management</a:t>
            </a:r>
            <a:r>
              <a:rPr kumimoji="0" sz="1360" b="1" i="0" u="none" strike="noStrike" kern="1200" cap="none" spc="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38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194" marR="7677" lvl="0" indent="-960" algn="l" defTabSz="457200" rtl="0" eaLnBrk="1" fontAlgn="auto" latinLnBrk="0" hangingPunct="1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ryczałt,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rocznie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1,25%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GAV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(płatne</a:t>
            </a:r>
            <a:r>
              <a:rPr kumimoji="0" sz="1360" b="1" i="0" u="none" strike="noStrike" kern="1200" cap="none" spc="-3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miesięcznie)</a:t>
            </a:r>
            <a:r>
              <a:rPr kumimoji="0" sz="1360" b="1" i="0" u="none" strike="noStrike" kern="1200" cap="none" spc="756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plus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wynagrodzenie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za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prace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dodatkowe</a:t>
            </a: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360" b="1" i="0" u="none" strike="noStrike" kern="1200" cap="none" spc="-8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60" b="1" i="0" u="none" strike="noStrike" kern="1200" cap="none" spc="-15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fit-</a:t>
            </a:r>
            <a:r>
              <a:rPr kumimoji="0" sz="1360" b="1" i="0" u="none" strike="noStrike" kern="1200" cap="none" spc="-38" normalizeH="0" baseline="0" noProof="0" dirty="0">
                <a:ln>
                  <a:noFill/>
                </a:ln>
                <a:solidFill>
                  <a:srgbClr val="F796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669641" y="3982649"/>
            <a:ext cx="2328227" cy="3224584"/>
            <a:chOff x="7679499" y="2635186"/>
            <a:chExt cx="1540510" cy="2133600"/>
          </a:xfrm>
        </p:grpSpPr>
        <p:sp>
          <p:nvSpPr>
            <p:cNvPr id="10" name="object 10"/>
            <p:cNvSpPr/>
            <p:nvPr/>
          </p:nvSpPr>
          <p:spPr>
            <a:xfrm>
              <a:off x="7689976" y="2645663"/>
              <a:ext cx="1519555" cy="2112645"/>
            </a:xfrm>
            <a:custGeom>
              <a:avLst/>
              <a:gdLst/>
              <a:ahLst/>
              <a:cxnLst/>
              <a:rect l="l" t="t" r="r" b="b"/>
              <a:pathLst>
                <a:path w="1519554" h="2112645">
                  <a:moveTo>
                    <a:pt x="1519428" y="1985771"/>
                  </a:moveTo>
                  <a:lnTo>
                    <a:pt x="1519428" y="128015"/>
                  </a:lnTo>
                  <a:lnTo>
                    <a:pt x="1509521" y="78438"/>
                  </a:lnTo>
                  <a:lnTo>
                    <a:pt x="1482470" y="37718"/>
                  </a:lnTo>
                  <a:lnTo>
                    <a:pt x="1442275" y="10144"/>
                  </a:lnTo>
                  <a:lnTo>
                    <a:pt x="1392936" y="0"/>
                  </a:lnTo>
                  <a:lnTo>
                    <a:pt x="128016" y="0"/>
                  </a:lnTo>
                  <a:lnTo>
                    <a:pt x="78438" y="10144"/>
                  </a:lnTo>
                  <a:lnTo>
                    <a:pt x="37719" y="37718"/>
                  </a:lnTo>
                  <a:lnTo>
                    <a:pt x="10144" y="78438"/>
                  </a:lnTo>
                  <a:lnTo>
                    <a:pt x="0" y="128015"/>
                  </a:lnTo>
                  <a:lnTo>
                    <a:pt x="0" y="1985771"/>
                  </a:lnTo>
                  <a:lnTo>
                    <a:pt x="10144" y="2035111"/>
                  </a:lnTo>
                  <a:lnTo>
                    <a:pt x="37719" y="2075307"/>
                  </a:lnTo>
                  <a:lnTo>
                    <a:pt x="78438" y="2102358"/>
                  </a:lnTo>
                  <a:lnTo>
                    <a:pt x="128016" y="2112264"/>
                  </a:lnTo>
                  <a:lnTo>
                    <a:pt x="1392936" y="2112264"/>
                  </a:lnTo>
                  <a:lnTo>
                    <a:pt x="1442275" y="2102358"/>
                  </a:lnTo>
                  <a:lnTo>
                    <a:pt x="1482471" y="2075307"/>
                  </a:lnTo>
                  <a:lnTo>
                    <a:pt x="1509522" y="2035111"/>
                  </a:lnTo>
                  <a:lnTo>
                    <a:pt x="1519428" y="1985771"/>
                  </a:lnTo>
                  <a:close/>
                </a:path>
              </a:pathLst>
            </a:custGeom>
            <a:solidFill>
              <a:srgbClr val="36A4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89976" y="2645663"/>
              <a:ext cx="1519555" cy="2112645"/>
            </a:xfrm>
            <a:custGeom>
              <a:avLst/>
              <a:gdLst/>
              <a:ahLst/>
              <a:cxnLst/>
              <a:rect l="l" t="t" r="r" b="b"/>
              <a:pathLst>
                <a:path w="1519554" h="2112645">
                  <a:moveTo>
                    <a:pt x="0" y="128015"/>
                  </a:moveTo>
                  <a:lnTo>
                    <a:pt x="10144" y="78438"/>
                  </a:lnTo>
                  <a:lnTo>
                    <a:pt x="37719" y="37718"/>
                  </a:lnTo>
                  <a:lnTo>
                    <a:pt x="78438" y="10144"/>
                  </a:lnTo>
                  <a:lnTo>
                    <a:pt x="128016" y="0"/>
                  </a:lnTo>
                  <a:lnTo>
                    <a:pt x="1392936" y="0"/>
                  </a:lnTo>
                  <a:lnTo>
                    <a:pt x="1442275" y="10144"/>
                  </a:lnTo>
                  <a:lnTo>
                    <a:pt x="1482470" y="37718"/>
                  </a:lnTo>
                  <a:lnTo>
                    <a:pt x="1509521" y="78438"/>
                  </a:lnTo>
                  <a:lnTo>
                    <a:pt x="1519428" y="128015"/>
                  </a:lnTo>
                  <a:lnTo>
                    <a:pt x="1519428" y="1985771"/>
                  </a:lnTo>
                  <a:lnTo>
                    <a:pt x="1509522" y="2035111"/>
                  </a:lnTo>
                  <a:lnTo>
                    <a:pt x="1482471" y="2075307"/>
                  </a:lnTo>
                  <a:lnTo>
                    <a:pt x="1442275" y="2102358"/>
                  </a:lnTo>
                  <a:lnTo>
                    <a:pt x="1392936" y="2112264"/>
                  </a:lnTo>
                  <a:lnTo>
                    <a:pt x="128016" y="2112264"/>
                  </a:lnTo>
                  <a:lnTo>
                    <a:pt x="78438" y="2102358"/>
                  </a:lnTo>
                  <a:lnTo>
                    <a:pt x="37719" y="2075307"/>
                  </a:lnTo>
                  <a:lnTo>
                    <a:pt x="10144" y="2035111"/>
                  </a:lnTo>
                  <a:lnTo>
                    <a:pt x="0" y="1985771"/>
                  </a:lnTo>
                  <a:lnTo>
                    <a:pt x="0" y="128015"/>
                  </a:lnTo>
                  <a:close/>
                </a:path>
              </a:pathLst>
            </a:custGeom>
            <a:ln w="20828">
              <a:solidFill>
                <a:srgbClr val="142D1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394127" y="5174699"/>
            <a:ext cx="876204" cy="776468"/>
          </a:xfrm>
          <a:prstGeom prst="rect">
            <a:avLst/>
          </a:prstGeom>
        </p:spPr>
        <p:txBody>
          <a:bodyPr vert="horz" wrap="square" lIns="0" tIns="13436" rIns="0" bIns="0" rtlCol="0">
            <a:spAutoFit/>
          </a:bodyPr>
          <a:lstStyle/>
          <a:p>
            <a:pPr marL="34548" marR="7677" lvl="0" indent="-16314" algn="ctr" defTabSz="457200" rtl="0" eaLnBrk="1" fontAlgn="auto" latinLnBrk="0" hangingPunct="1">
              <a:lnSpc>
                <a:spcPct val="101200"/>
              </a:lnSpc>
              <a:spcBef>
                <a:spcPts val="1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94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REINO </a:t>
            </a:r>
            <a:r>
              <a:rPr kumimoji="0" lang="pl-PL" sz="2494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94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</a:t>
            </a:r>
            <a:endParaRPr kumimoji="0" sz="24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670696" y="2270068"/>
            <a:ext cx="2326307" cy="1257204"/>
            <a:chOff x="7680197" y="1502028"/>
            <a:chExt cx="1539240" cy="831850"/>
          </a:xfrm>
        </p:grpSpPr>
        <p:sp>
          <p:nvSpPr>
            <p:cNvPr id="14" name="object 14"/>
            <p:cNvSpPr/>
            <p:nvPr/>
          </p:nvSpPr>
          <p:spPr>
            <a:xfrm>
              <a:off x="7696072" y="1517903"/>
              <a:ext cx="1507490" cy="800100"/>
            </a:xfrm>
            <a:custGeom>
              <a:avLst/>
              <a:gdLst/>
              <a:ahLst/>
              <a:cxnLst/>
              <a:rect l="l" t="t" r="r" b="b"/>
              <a:pathLst>
                <a:path w="1507490" h="800100">
                  <a:moveTo>
                    <a:pt x="1507236" y="667511"/>
                  </a:moveTo>
                  <a:lnTo>
                    <a:pt x="1507236" y="134111"/>
                  </a:lnTo>
                  <a:lnTo>
                    <a:pt x="1500469" y="92073"/>
                  </a:lnTo>
                  <a:lnTo>
                    <a:pt x="1481632" y="55302"/>
                  </a:lnTo>
                  <a:lnTo>
                    <a:pt x="1452920" y="26139"/>
                  </a:lnTo>
                  <a:lnTo>
                    <a:pt x="1416527" y="6925"/>
                  </a:lnTo>
                  <a:lnTo>
                    <a:pt x="1374648" y="0"/>
                  </a:lnTo>
                  <a:lnTo>
                    <a:pt x="134112" y="0"/>
                  </a:lnTo>
                  <a:lnTo>
                    <a:pt x="92073" y="6925"/>
                  </a:lnTo>
                  <a:lnTo>
                    <a:pt x="55302" y="26139"/>
                  </a:lnTo>
                  <a:lnTo>
                    <a:pt x="26139" y="55302"/>
                  </a:lnTo>
                  <a:lnTo>
                    <a:pt x="6925" y="92073"/>
                  </a:lnTo>
                  <a:lnTo>
                    <a:pt x="0" y="134112"/>
                  </a:lnTo>
                  <a:lnTo>
                    <a:pt x="0" y="667512"/>
                  </a:lnTo>
                  <a:lnTo>
                    <a:pt x="6925" y="709391"/>
                  </a:lnTo>
                  <a:lnTo>
                    <a:pt x="26139" y="745784"/>
                  </a:lnTo>
                  <a:lnTo>
                    <a:pt x="55302" y="774496"/>
                  </a:lnTo>
                  <a:lnTo>
                    <a:pt x="92073" y="793333"/>
                  </a:lnTo>
                  <a:lnTo>
                    <a:pt x="134112" y="800100"/>
                  </a:lnTo>
                  <a:lnTo>
                    <a:pt x="1374648" y="800099"/>
                  </a:lnTo>
                  <a:lnTo>
                    <a:pt x="1416527" y="793333"/>
                  </a:lnTo>
                  <a:lnTo>
                    <a:pt x="1452920" y="774496"/>
                  </a:lnTo>
                  <a:lnTo>
                    <a:pt x="1481632" y="745784"/>
                  </a:lnTo>
                  <a:lnTo>
                    <a:pt x="1500469" y="709391"/>
                  </a:lnTo>
                  <a:lnTo>
                    <a:pt x="1507236" y="667511"/>
                  </a:lnTo>
                  <a:close/>
                </a:path>
              </a:pathLst>
            </a:custGeom>
            <a:solidFill>
              <a:srgbClr val="142D1A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696072" y="1517903"/>
              <a:ext cx="1507490" cy="800100"/>
            </a:xfrm>
            <a:custGeom>
              <a:avLst/>
              <a:gdLst/>
              <a:ahLst/>
              <a:cxnLst/>
              <a:rect l="l" t="t" r="r" b="b"/>
              <a:pathLst>
                <a:path w="1507490" h="800100">
                  <a:moveTo>
                    <a:pt x="0" y="134112"/>
                  </a:moveTo>
                  <a:lnTo>
                    <a:pt x="6925" y="92073"/>
                  </a:lnTo>
                  <a:lnTo>
                    <a:pt x="26139" y="55302"/>
                  </a:lnTo>
                  <a:lnTo>
                    <a:pt x="55302" y="26139"/>
                  </a:lnTo>
                  <a:lnTo>
                    <a:pt x="92073" y="6925"/>
                  </a:lnTo>
                  <a:lnTo>
                    <a:pt x="134112" y="0"/>
                  </a:lnTo>
                  <a:lnTo>
                    <a:pt x="1374648" y="0"/>
                  </a:lnTo>
                  <a:lnTo>
                    <a:pt x="1416527" y="6925"/>
                  </a:lnTo>
                  <a:lnTo>
                    <a:pt x="1452920" y="26139"/>
                  </a:lnTo>
                  <a:lnTo>
                    <a:pt x="1481632" y="55302"/>
                  </a:lnTo>
                  <a:lnTo>
                    <a:pt x="1500469" y="92073"/>
                  </a:lnTo>
                  <a:lnTo>
                    <a:pt x="1507236" y="134111"/>
                  </a:lnTo>
                  <a:lnTo>
                    <a:pt x="1507236" y="667511"/>
                  </a:lnTo>
                  <a:lnTo>
                    <a:pt x="1500469" y="709391"/>
                  </a:lnTo>
                  <a:lnTo>
                    <a:pt x="1481632" y="745784"/>
                  </a:lnTo>
                  <a:lnTo>
                    <a:pt x="1452920" y="774496"/>
                  </a:lnTo>
                  <a:lnTo>
                    <a:pt x="1416527" y="793333"/>
                  </a:lnTo>
                  <a:lnTo>
                    <a:pt x="1374648" y="800099"/>
                  </a:lnTo>
                  <a:lnTo>
                    <a:pt x="134112" y="800100"/>
                  </a:lnTo>
                  <a:lnTo>
                    <a:pt x="92073" y="793333"/>
                  </a:lnTo>
                  <a:lnTo>
                    <a:pt x="55302" y="774496"/>
                  </a:lnTo>
                  <a:lnTo>
                    <a:pt x="26139" y="745784"/>
                  </a:lnTo>
                  <a:lnTo>
                    <a:pt x="6925" y="709391"/>
                  </a:lnTo>
                  <a:lnTo>
                    <a:pt x="0" y="667512"/>
                  </a:lnTo>
                  <a:lnTo>
                    <a:pt x="0" y="134112"/>
                  </a:lnTo>
                  <a:close/>
                </a:path>
              </a:pathLst>
            </a:custGeom>
            <a:ln w="31242">
              <a:solidFill>
                <a:srgbClr val="142D1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357272" y="2479868"/>
            <a:ext cx="952980" cy="785090"/>
          </a:xfrm>
          <a:prstGeom prst="rect">
            <a:avLst/>
          </a:prstGeom>
        </p:spPr>
        <p:txBody>
          <a:bodyPr vert="horz" wrap="square" lIns="0" tIns="17275" rIns="0" bIns="0" rtlCol="0">
            <a:spAutoFit/>
          </a:bodyPr>
          <a:lstStyle/>
          <a:p>
            <a:pPr marL="57581" marR="0" lvl="0" indent="0" algn="l" defTabSz="457200" rtl="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94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REINO</a:t>
            </a:r>
            <a:endParaRPr kumimoji="0" sz="24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194" marR="0" lvl="0" indent="0" algn="l" defTabSz="457200" rtl="0" eaLnBrk="1" fontAlgn="auto" latinLnBrk="0" hangingPunct="1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94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Capital</a:t>
            </a:r>
            <a:endParaRPr kumimoji="0" sz="24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678854" y="7416832"/>
            <a:ext cx="2328227" cy="1326301"/>
            <a:chOff x="7685595" y="4907470"/>
            <a:chExt cx="1540510" cy="877569"/>
          </a:xfrm>
        </p:grpSpPr>
        <p:sp>
          <p:nvSpPr>
            <p:cNvPr id="18" name="object 18"/>
            <p:cNvSpPr/>
            <p:nvPr/>
          </p:nvSpPr>
          <p:spPr>
            <a:xfrm>
              <a:off x="7696072" y="4917948"/>
              <a:ext cx="1519555" cy="856615"/>
            </a:xfrm>
            <a:custGeom>
              <a:avLst/>
              <a:gdLst/>
              <a:ahLst/>
              <a:cxnLst/>
              <a:rect l="l" t="t" r="r" b="b"/>
              <a:pathLst>
                <a:path w="1519554" h="856614">
                  <a:moveTo>
                    <a:pt x="1519428" y="786384"/>
                  </a:moveTo>
                  <a:lnTo>
                    <a:pt x="1519428" y="71628"/>
                  </a:lnTo>
                  <a:lnTo>
                    <a:pt x="1513832" y="43719"/>
                  </a:lnTo>
                  <a:lnTo>
                    <a:pt x="1498663" y="20955"/>
                  </a:lnTo>
                  <a:lnTo>
                    <a:pt x="1476351" y="5619"/>
                  </a:lnTo>
                  <a:lnTo>
                    <a:pt x="1449324" y="0"/>
                  </a:lnTo>
                  <a:lnTo>
                    <a:pt x="71628" y="0"/>
                  </a:lnTo>
                  <a:lnTo>
                    <a:pt x="43719" y="5619"/>
                  </a:lnTo>
                  <a:lnTo>
                    <a:pt x="20954" y="20955"/>
                  </a:lnTo>
                  <a:lnTo>
                    <a:pt x="5619" y="43719"/>
                  </a:lnTo>
                  <a:lnTo>
                    <a:pt x="0" y="71628"/>
                  </a:lnTo>
                  <a:lnTo>
                    <a:pt x="0" y="786384"/>
                  </a:lnTo>
                  <a:lnTo>
                    <a:pt x="5619" y="813411"/>
                  </a:lnTo>
                  <a:lnTo>
                    <a:pt x="20955" y="835723"/>
                  </a:lnTo>
                  <a:lnTo>
                    <a:pt x="43719" y="850892"/>
                  </a:lnTo>
                  <a:lnTo>
                    <a:pt x="71628" y="856488"/>
                  </a:lnTo>
                  <a:lnTo>
                    <a:pt x="1449324" y="856488"/>
                  </a:lnTo>
                  <a:lnTo>
                    <a:pt x="1476351" y="850892"/>
                  </a:lnTo>
                  <a:lnTo>
                    <a:pt x="1498663" y="835723"/>
                  </a:lnTo>
                  <a:lnTo>
                    <a:pt x="1513832" y="813411"/>
                  </a:lnTo>
                  <a:lnTo>
                    <a:pt x="1519428" y="786384"/>
                  </a:lnTo>
                  <a:close/>
                </a:path>
              </a:pathLst>
            </a:custGeom>
            <a:solidFill>
              <a:srgbClr val="F695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696072" y="4917948"/>
              <a:ext cx="1519555" cy="856615"/>
            </a:xfrm>
            <a:custGeom>
              <a:avLst/>
              <a:gdLst/>
              <a:ahLst/>
              <a:cxnLst/>
              <a:rect l="l" t="t" r="r" b="b"/>
              <a:pathLst>
                <a:path w="1519554" h="856614">
                  <a:moveTo>
                    <a:pt x="0" y="71628"/>
                  </a:moveTo>
                  <a:lnTo>
                    <a:pt x="20954" y="20955"/>
                  </a:lnTo>
                  <a:lnTo>
                    <a:pt x="71628" y="0"/>
                  </a:lnTo>
                  <a:lnTo>
                    <a:pt x="1449324" y="0"/>
                  </a:lnTo>
                  <a:lnTo>
                    <a:pt x="1476351" y="5619"/>
                  </a:lnTo>
                  <a:lnTo>
                    <a:pt x="1498663" y="20955"/>
                  </a:lnTo>
                  <a:lnTo>
                    <a:pt x="1513832" y="43719"/>
                  </a:lnTo>
                  <a:lnTo>
                    <a:pt x="1519428" y="71628"/>
                  </a:lnTo>
                  <a:lnTo>
                    <a:pt x="1519428" y="786384"/>
                  </a:lnTo>
                  <a:lnTo>
                    <a:pt x="1498663" y="835723"/>
                  </a:lnTo>
                  <a:lnTo>
                    <a:pt x="1449324" y="856488"/>
                  </a:lnTo>
                  <a:lnTo>
                    <a:pt x="71628" y="856488"/>
                  </a:lnTo>
                  <a:lnTo>
                    <a:pt x="43719" y="850892"/>
                  </a:lnTo>
                  <a:lnTo>
                    <a:pt x="20955" y="835723"/>
                  </a:lnTo>
                  <a:lnTo>
                    <a:pt x="5619" y="813411"/>
                  </a:lnTo>
                  <a:lnTo>
                    <a:pt x="0" y="786384"/>
                  </a:lnTo>
                  <a:lnTo>
                    <a:pt x="0" y="71628"/>
                  </a:lnTo>
                  <a:close/>
                </a:path>
              </a:pathLst>
            </a:custGeom>
            <a:ln w="20828">
              <a:solidFill>
                <a:srgbClr val="142D1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714674" y="7659932"/>
            <a:ext cx="2257209" cy="776468"/>
          </a:xfrm>
          <a:prstGeom prst="rect">
            <a:avLst/>
          </a:prstGeom>
        </p:spPr>
        <p:txBody>
          <a:bodyPr vert="horz" wrap="square" lIns="0" tIns="13436" rIns="0" bIns="0" rtlCol="0">
            <a:spAutoFit/>
          </a:bodyPr>
          <a:lstStyle/>
          <a:p>
            <a:pPr marL="746628" marR="698644" lvl="0" indent="-39345" algn="ctr" defTabSz="457200" rtl="0" eaLnBrk="1" fontAlgn="auto" latinLnBrk="0" hangingPunct="1">
              <a:lnSpc>
                <a:spcPct val="101200"/>
              </a:lnSpc>
              <a:spcBef>
                <a:spcPts val="1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94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REINO </a:t>
            </a:r>
            <a:r>
              <a:rPr kumimoji="0" sz="2494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FM</a:t>
            </a:r>
            <a:endParaRPr kumimoji="0" sz="24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18267" y="2294060"/>
            <a:ext cx="1547992" cy="6460685"/>
          </a:xfrm>
          <a:custGeom>
            <a:avLst/>
            <a:gdLst/>
            <a:ahLst/>
            <a:cxnLst/>
            <a:rect l="l" t="t" r="r" b="b"/>
            <a:pathLst>
              <a:path w="1024255" h="4274820">
                <a:moveTo>
                  <a:pt x="0" y="86868"/>
                </a:moveTo>
                <a:lnTo>
                  <a:pt x="25717" y="25717"/>
                </a:lnTo>
                <a:lnTo>
                  <a:pt x="86868" y="0"/>
                </a:lnTo>
                <a:lnTo>
                  <a:pt x="938784" y="0"/>
                </a:lnTo>
                <a:lnTo>
                  <a:pt x="972050" y="6929"/>
                </a:lnTo>
                <a:lnTo>
                  <a:pt x="999172" y="25717"/>
                </a:lnTo>
                <a:lnTo>
                  <a:pt x="1017436" y="53363"/>
                </a:lnTo>
                <a:lnTo>
                  <a:pt x="1024128" y="86868"/>
                </a:lnTo>
                <a:lnTo>
                  <a:pt x="1024128" y="4189476"/>
                </a:lnTo>
                <a:lnTo>
                  <a:pt x="1017436" y="4222742"/>
                </a:lnTo>
                <a:lnTo>
                  <a:pt x="999172" y="4249864"/>
                </a:lnTo>
                <a:lnTo>
                  <a:pt x="972050" y="4268128"/>
                </a:lnTo>
                <a:lnTo>
                  <a:pt x="938784" y="4274820"/>
                </a:lnTo>
                <a:lnTo>
                  <a:pt x="86868" y="4274820"/>
                </a:lnTo>
                <a:lnTo>
                  <a:pt x="25717" y="4249864"/>
                </a:lnTo>
                <a:lnTo>
                  <a:pt x="0" y="4189476"/>
                </a:lnTo>
                <a:lnTo>
                  <a:pt x="0" y="86868"/>
                </a:lnTo>
                <a:close/>
              </a:path>
            </a:pathLst>
          </a:custGeom>
          <a:ln w="20828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02696" y="4932388"/>
            <a:ext cx="1378126" cy="1063860"/>
          </a:xfrm>
          <a:prstGeom prst="rect">
            <a:avLst/>
          </a:prstGeom>
        </p:spPr>
        <p:txBody>
          <a:bodyPr vert="horz" wrap="square" lIns="0" tIns="90212" rIns="0" bIns="0" rtlCol="0">
            <a:spAutoFit/>
          </a:bodyPr>
          <a:lstStyle/>
          <a:p>
            <a:pPr marL="168903" marR="0" lvl="0" indent="-44144" algn="l" defTabSz="4572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65" b="1" i="0" u="none" strike="noStrike" kern="1200" cap="none" spc="-15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INWESTOR</a:t>
            </a:r>
            <a:endParaRPr kumimoji="0" sz="19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194" marR="7677" lvl="0" indent="149709" algn="l" defTabSz="457200" rtl="0" eaLnBrk="1" fontAlgn="auto" latinLnBrk="0" hangingPunct="1">
              <a:lnSpc>
                <a:spcPct val="102299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65" b="1" i="0" u="none" strike="noStrike" kern="1200" cap="none" spc="-15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(PARTNER BIZNESOWY)</a:t>
            </a:r>
            <a:endParaRPr kumimoji="0" sz="19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699285" y="3723436"/>
            <a:ext cx="8784113" cy="6108476"/>
            <a:chOff x="3729113" y="2463673"/>
            <a:chExt cx="5812155" cy="4041775"/>
          </a:xfrm>
        </p:grpSpPr>
        <p:sp>
          <p:nvSpPr>
            <p:cNvPr id="24" name="object 24"/>
            <p:cNvSpPr/>
            <p:nvPr/>
          </p:nvSpPr>
          <p:spPr>
            <a:xfrm>
              <a:off x="3729113" y="3287268"/>
              <a:ext cx="3975100" cy="94615"/>
            </a:xfrm>
            <a:custGeom>
              <a:avLst/>
              <a:gdLst/>
              <a:ahLst/>
              <a:cxnLst/>
              <a:rect l="l" t="t" r="r" b="b"/>
              <a:pathLst>
                <a:path w="3975100" h="94614">
                  <a:moveTo>
                    <a:pt x="3924512" y="47740"/>
                  </a:moveTo>
                  <a:lnTo>
                    <a:pt x="3904720" y="34933"/>
                  </a:lnTo>
                  <a:lnTo>
                    <a:pt x="0" y="24384"/>
                  </a:lnTo>
                  <a:lnTo>
                    <a:pt x="0" y="50292"/>
                  </a:lnTo>
                  <a:lnTo>
                    <a:pt x="3881628" y="60778"/>
                  </a:lnTo>
                  <a:lnTo>
                    <a:pt x="3903307" y="60837"/>
                  </a:lnTo>
                  <a:lnTo>
                    <a:pt x="3924512" y="47740"/>
                  </a:lnTo>
                  <a:close/>
                </a:path>
                <a:path w="3975100" h="94614">
                  <a:moveTo>
                    <a:pt x="3948684" y="63577"/>
                  </a:moveTo>
                  <a:lnTo>
                    <a:pt x="3948684" y="60959"/>
                  </a:lnTo>
                  <a:lnTo>
                    <a:pt x="3903307" y="60837"/>
                  </a:lnTo>
                  <a:lnTo>
                    <a:pt x="3890772" y="68579"/>
                  </a:lnTo>
                  <a:lnTo>
                    <a:pt x="3884676" y="73151"/>
                  </a:lnTo>
                  <a:lnTo>
                    <a:pt x="3881628" y="80771"/>
                  </a:lnTo>
                  <a:lnTo>
                    <a:pt x="3886200" y="86867"/>
                  </a:lnTo>
                  <a:lnTo>
                    <a:pt x="3889248" y="92963"/>
                  </a:lnTo>
                  <a:lnTo>
                    <a:pt x="3898391" y="94487"/>
                  </a:lnTo>
                  <a:lnTo>
                    <a:pt x="3904488" y="91439"/>
                  </a:lnTo>
                  <a:lnTo>
                    <a:pt x="3948684" y="63577"/>
                  </a:lnTo>
                  <a:close/>
                </a:path>
                <a:path w="3975100" h="94614">
                  <a:moveTo>
                    <a:pt x="3974591" y="47243"/>
                  </a:moveTo>
                  <a:lnTo>
                    <a:pt x="3904488" y="4571"/>
                  </a:lnTo>
                  <a:lnTo>
                    <a:pt x="3898391" y="0"/>
                  </a:lnTo>
                  <a:lnTo>
                    <a:pt x="3890772" y="1523"/>
                  </a:lnTo>
                  <a:lnTo>
                    <a:pt x="3886200" y="7619"/>
                  </a:lnTo>
                  <a:lnTo>
                    <a:pt x="3883152" y="13715"/>
                  </a:lnTo>
                  <a:lnTo>
                    <a:pt x="3884676" y="22859"/>
                  </a:lnTo>
                  <a:lnTo>
                    <a:pt x="3890772" y="25907"/>
                  </a:lnTo>
                  <a:lnTo>
                    <a:pt x="3904720" y="34933"/>
                  </a:lnTo>
                  <a:lnTo>
                    <a:pt x="3948684" y="35051"/>
                  </a:lnTo>
                  <a:lnTo>
                    <a:pt x="3948684" y="63577"/>
                  </a:lnTo>
                  <a:lnTo>
                    <a:pt x="3974591" y="47243"/>
                  </a:lnTo>
                  <a:close/>
                </a:path>
                <a:path w="3975100" h="94614">
                  <a:moveTo>
                    <a:pt x="3942588" y="60943"/>
                  </a:moveTo>
                  <a:lnTo>
                    <a:pt x="3942588" y="59435"/>
                  </a:lnTo>
                  <a:lnTo>
                    <a:pt x="3924512" y="47740"/>
                  </a:lnTo>
                  <a:lnTo>
                    <a:pt x="3903307" y="60837"/>
                  </a:lnTo>
                  <a:lnTo>
                    <a:pt x="3942588" y="60943"/>
                  </a:lnTo>
                  <a:close/>
                </a:path>
                <a:path w="3975100" h="94614">
                  <a:moveTo>
                    <a:pt x="3948684" y="60959"/>
                  </a:moveTo>
                  <a:lnTo>
                    <a:pt x="3948684" y="35051"/>
                  </a:lnTo>
                  <a:lnTo>
                    <a:pt x="3904720" y="34933"/>
                  </a:lnTo>
                  <a:lnTo>
                    <a:pt x="3924512" y="47740"/>
                  </a:lnTo>
                  <a:lnTo>
                    <a:pt x="3942588" y="36575"/>
                  </a:lnTo>
                  <a:lnTo>
                    <a:pt x="3942588" y="60943"/>
                  </a:lnTo>
                  <a:lnTo>
                    <a:pt x="3948684" y="60959"/>
                  </a:lnTo>
                  <a:close/>
                </a:path>
                <a:path w="3975100" h="94614">
                  <a:moveTo>
                    <a:pt x="3942588" y="59435"/>
                  </a:moveTo>
                  <a:lnTo>
                    <a:pt x="3942588" y="36575"/>
                  </a:lnTo>
                  <a:lnTo>
                    <a:pt x="3924512" y="47740"/>
                  </a:lnTo>
                  <a:lnTo>
                    <a:pt x="3942588" y="59435"/>
                  </a:lnTo>
                  <a:close/>
                </a:path>
              </a:pathLst>
            </a:custGeom>
            <a:solidFill>
              <a:srgbClr val="36A4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948569" y="2479548"/>
              <a:ext cx="5576570" cy="4010025"/>
            </a:xfrm>
            <a:custGeom>
              <a:avLst/>
              <a:gdLst/>
              <a:ahLst/>
              <a:cxnLst/>
              <a:rect l="l" t="t" r="r" b="b"/>
              <a:pathLst>
                <a:path w="5576570" h="4010025">
                  <a:moveTo>
                    <a:pt x="0" y="102108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8" y="0"/>
                  </a:lnTo>
                  <a:lnTo>
                    <a:pt x="5475719" y="0"/>
                  </a:lnTo>
                  <a:lnTo>
                    <a:pt x="5515224" y="8024"/>
                  </a:lnTo>
                  <a:lnTo>
                    <a:pt x="5547156" y="29908"/>
                  </a:lnTo>
                  <a:lnTo>
                    <a:pt x="5568516" y="62364"/>
                  </a:lnTo>
                  <a:lnTo>
                    <a:pt x="5576303" y="102107"/>
                  </a:lnTo>
                  <a:lnTo>
                    <a:pt x="5576303" y="3909060"/>
                  </a:lnTo>
                  <a:lnTo>
                    <a:pt x="5568516" y="3948564"/>
                  </a:lnTo>
                  <a:lnTo>
                    <a:pt x="5547156" y="3980497"/>
                  </a:lnTo>
                  <a:lnTo>
                    <a:pt x="5515224" y="4001857"/>
                  </a:lnTo>
                  <a:lnTo>
                    <a:pt x="5475719" y="4009643"/>
                  </a:lnTo>
                  <a:lnTo>
                    <a:pt x="102108" y="4009644"/>
                  </a:lnTo>
                  <a:lnTo>
                    <a:pt x="62364" y="4001857"/>
                  </a:lnTo>
                  <a:lnTo>
                    <a:pt x="29908" y="3980497"/>
                  </a:lnTo>
                  <a:lnTo>
                    <a:pt x="8024" y="3948564"/>
                  </a:lnTo>
                  <a:lnTo>
                    <a:pt x="0" y="3909060"/>
                  </a:lnTo>
                  <a:lnTo>
                    <a:pt x="0" y="102108"/>
                  </a:lnTo>
                  <a:close/>
                </a:path>
              </a:pathLst>
            </a:custGeom>
            <a:ln w="31242">
              <a:solidFill>
                <a:srgbClr val="142D1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91408" y="9106841"/>
            <a:ext cx="7769713" cy="652082"/>
          </a:xfrm>
          <a:prstGeom prst="rect">
            <a:avLst/>
          </a:prstGeom>
        </p:spPr>
        <p:txBody>
          <a:bodyPr vert="horz" wrap="square" lIns="0" tIns="65259" rIns="0" bIns="0" rtlCol="0">
            <a:spAutoFit/>
          </a:bodyPr>
          <a:lstStyle/>
          <a:p>
            <a:pPr marL="19194" marR="0" lvl="0" indent="0" algn="l" defTabSz="457200" rtl="0" eaLnBrk="1" fontAlgn="auto" latinLnBrk="0" hangingPunct="1">
              <a:lnSpc>
                <a:spcPct val="100000"/>
              </a:lnSpc>
              <a:spcBef>
                <a:spcPts val="5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Łączne</a:t>
            </a:r>
            <a:r>
              <a:rPr kumimoji="0" sz="1738" b="1" i="0" u="none" strike="noStrike" kern="1200" cap="none" spc="-4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stałe</a:t>
            </a:r>
            <a:r>
              <a:rPr kumimoji="0" sz="1738" b="1" i="0" u="none" strike="noStrike" kern="1200" cap="none" spc="-23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wynagrodzenie</a:t>
            </a:r>
            <a:r>
              <a:rPr kumimoji="0" sz="1738" b="1" i="0" u="none" strike="noStrike" kern="1200" cap="none" spc="-83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738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danego</a:t>
            </a:r>
            <a:r>
              <a:rPr kumimoji="0" sz="1738" b="1" i="0" u="none" strike="noStrike" kern="1200" cap="none" spc="-38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portfela</a:t>
            </a:r>
            <a:r>
              <a:rPr kumimoji="0" sz="1738" b="1" i="0" u="none" strike="noStrike" kern="1200" cap="none" spc="-38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aktywów:</a:t>
            </a:r>
            <a:r>
              <a:rPr kumimoji="0" sz="1738" b="1" i="0" u="none" strike="noStrike" kern="1200" cap="none" spc="-76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1,50</a:t>
            </a:r>
            <a:r>
              <a:rPr kumimoji="0" sz="1738" b="1" i="0" u="none" strike="noStrike" kern="1200" cap="none" spc="-3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738" b="1" i="0" u="none" strike="noStrike" kern="1200" cap="none" spc="-23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1,75%</a:t>
            </a:r>
            <a:r>
              <a:rPr kumimoji="0" sz="1738" b="1" i="0" u="none" strike="noStrike" kern="1200" cap="none" spc="-6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-38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GAV</a:t>
            </a:r>
            <a:endParaRPr kumimoji="0" sz="173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194" marR="0" lvl="0" indent="0" algn="l" defTabSz="457200" rtl="0" eaLnBrk="1" fontAlgn="auto" latinLnBrk="0" hangingPunct="1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</a:t>
            </a:r>
            <a:r>
              <a:rPr kumimoji="0" sz="1738" b="1" i="0" u="none" strike="noStrike" kern="1200" cap="none" spc="-8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stanowi</a:t>
            </a:r>
            <a:r>
              <a:rPr kumimoji="0" sz="1738" b="1" i="0" u="none" strike="noStrike" kern="1200" cap="none" spc="-4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ok.</a:t>
            </a:r>
            <a:r>
              <a:rPr kumimoji="0" sz="1738" b="1" i="0" u="none" strike="noStrike" kern="1200" cap="none" spc="-8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4% kapitału</a:t>
            </a:r>
            <a:r>
              <a:rPr kumimoji="0" sz="1738" b="1" i="0" u="none" strike="noStrike" kern="1200" cap="none" spc="-23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zainwestowanego</a:t>
            </a:r>
            <a:r>
              <a:rPr kumimoji="0" sz="1738" b="1" i="0" u="none" strike="noStrike" kern="1200" cap="none" spc="-6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przez</a:t>
            </a:r>
            <a:r>
              <a:rPr kumimoji="0" sz="1738" b="1" i="0" u="none" strike="noStrike" kern="1200" cap="none" spc="-23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inwestora/partnera</a:t>
            </a:r>
            <a:r>
              <a:rPr kumimoji="0" sz="1738" b="1" i="0" u="none" strike="noStrike" kern="1200" cap="none" spc="-30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38" b="1" i="0" u="none" strike="noStrike" kern="1200" cap="none" spc="-15" normalizeH="0" baseline="0" noProof="0" dirty="0">
                <a:ln>
                  <a:noFill/>
                </a:ln>
                <a:solidFill>
                  <a:srgbClr val="142D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biznesowego</a:t>
            </a:r>
            <a:endParaRPr kumimoji="0" sz="173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343035" y="2296750"/>
            <a:ext cx="8363766" cy="7517312"/>
            <a:chOff x="2170061" y="1519682"/>
            <a:chExt cx="5534025" cy="4973955"/>
          </a:xfrm>
        </p:grpSpPr>
        <p:sp>
          <p:nvSpPr>
            <p:cNvPr id="28" name="object 28"/>
            <p:cNvSpPr/>
            <p:nvPr/>
          </p:nvSpPr>
          <p:spPr>
            <a:xfrm>
              <a:off x="3721493" y="3878592"/>
              <a:ext cx="3982720" cy="685800"/>
            </a:xfrm>
            <a:custGeom>
              <a:avLst/>
              <a:gdLst/>
              <a:ahLst/>
              <a:cxnLst/>
              <a:rect l="l" t="t" r="r" b="b"/>
              <a:pathLst>
                <a:path w="3982720" h="685800">
                  <a:moveTo>
                    <a:pt x="3976116" y="638556"/>
                  </a:moveTo>
                  <a:lnTo>
                    <a:pt x="3906012" y="595884"/>
                  </a:lnTo>
                  <a:lnTo>
                    <a:pt x="3899916" y="591312"/>
                  </a:lnTo>
                  <a:lnTo>
                    <a:pt x="3892296" y="592836"/>
                  </a:lnTo>
                  <a:lnTo>
                    <a:pt x="3887724" y="598932"/>
                  </a:lnTo>
                  <a:lnTo>
                    <a:pt x="3884676" y="605028"/>
                  </a:lnTo>
                  <a:lnTo>
                    <a:pt x="3886200" y="614172"/>
                  </a:lnTo>
                  <a:lnTo>
                    <a:pt x="3892296" y="617220"/>
                  </a:lnTo>
                  <a:lnTo>
                    <a:pt x="3906240" y="626237"/>
                  </a:lnTo>
                  <a:lnTo>
                    <a:pt x="0" y="615696"/>
                  </a:lnTo>
                  <a:lnTo>
                    <a:pt x="0" y="641604"/>
                  </a:lnTo>
                  <a:lnTo>
                    <a:pt x="3883152" y="652081"/>
                  </a:lnTo>
                  <a:lnTo>
                    <a:pt x="3904831" y="652145"/>
                  </a:lnTo>
                  <a:lnTo>
                    <a:pt x="3944112" y="652246"/>
                  </a:lnTo>
                  <a:lnTo>
                    <a:pt x="3950208" y="652272"/>
                  </a:lnTo>
                  <a:lnTo>
                    <a:pt x="3904831" y="652145"/>
                  </a:lnTo>
                  <a:lnTo>
                    <a:pt x="3892296" y="659892"/>
                  </a:lnTo>
                  <a:lnTo>
                    <a:pt x="3886200" y="664464"/>
                  </a:lnTo>
                  <a:lnTo>
                    <a:pt x="3883152" y="672084"/>
                  </a:lnTo>
                  <a:lnTo>
                    <a:pt x="3887724" y="678180"/>
                  </a:lnTo>
                  <a:lnTo>
                    <a:pt x="3890772" y="684276"/>
                  </a:lnTo>
                  <a:lnTo>
                    <a:pt x="3899916" y="685800"/>
                  </a:lnTo>
                  <a:lnTo>
                    <a:pt x="3906012" y="682752"/>
                  </a:lnTo>
                  <a:lnTo>
                    <a:pt x="3950208" y="654888"/>
                  </a:lnTo>
                  <a:lnTo>
                    <a:pt x="3976116" y="638556"/>
                  </a:lnTo>
                  <a:close/>
                </a:path>
                <a:path w="3982720" h="685800">
                  <a:moveTo>
                    <a:pt x="3982212" y="47244"/>
                  </a:moveTo>
                  <a:lnTo>
                    <a:pt x="3912108" y="4572"/>
                  </a:lnTo>
                  <a:lnTo>
                    <a:pt x="3906012" y="0"/>
                  </a:lnTo>
                  <a:lnTo>
                    <a:pt x="3898392" y="1524"/>
                  </a:lnTo>
                  <a:lnTo>
                    <a:pt x="3893820" y="7620"/>
                  </a:lnTo>
                  <a:lnTo>
                    <a:pt x="3890772" y="13716"/>
                  </a:lnTo>
                  <a:lnTo>
                    <a:pt x="3892296" y="22860"/>
                  </a:lnTo>
                  <a:lnTo>
                    <a:pt x="3898392" y="25908"/>
                  </a:lnTo>
                  <a:lnTo>
                    <a:pt x="3912336" y="34925"/>
                  </a:lnTo>
                  <a:lnTo>
                    <a:pt x="7620" y="24384"/>
                  </a:lnTo>
                  <a:lnTo>
                    <a:pt x="7620" y="50292"/>
                  </a:lnTo>
                  <a:lnTo>
                    <a:pt x="3889248" y="60769"/>
                  </a:lnTo>
                  <a:lnTo>
                    <a:pt x="3910927" y="60833"/>
                  </a:lnTo>
                  <a:lnTo>
                    <a:pt x="3950208" y="60934"/>
                  </a:lnTo>
                  <a:lnTo>
                    <a:pt x="3956304" y="60960"/>
                  </a:lnTo>
                  <a:lnTo>
                    <a:pt x="3910927" y="60833"/>
                  </a:lnTo>
                  <a:lnTo>
                    <a:pt x="3898392" y="68580"/>
                  </a:lnTo>
                  <a:lnTo>
                    <a:pt x="3892296" y="73152"/>
                  </a:lnTo>
                  <a:lnTo>
                    <a:pt x="3889248" y="80772"/>
                  </a:lnTo>
                  <a:lnTo>
                    <a:pt x="3893820" y="86868"/>
                  </a:lnTo>
                  <a:lnTo>
                    <a:pt x="3896868" y="92964"/>
                  </a:lnTo>
                  <a:lnTo>
                    <a:pt x="3906012" y="94488"/>
                  </a:lnTo>
                  <a:lnTo>
                    <a:pt x="3912108" y="91440"/>
                  </a:lnTo>
                  <a:lnTo>
                    <a:pt x="3956304" y="63576"/>
                  </a:lnTo>
                  <a:lnTo>
                    <a:pt x="3982212" y="47244"/>
                  </a:lnTo>
                  <a:close/>
                </a:path>
              </a:pathLst>
            </a:custGeom>
            <a:solidFill>
              <a:srgbClr val="36A4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721493" y="5510784"/>
              <a:ext cx="3976370" cy="94615"/>
            </a:xfrm>
            <a:custGeom>
              <a:avLst/>
              <a:gdLst/>
              <a:ahLst/>
              <a:cxnLst/>
              <a:rect l="l" t="t" r="r" b="b"/>
              <a:pathLst>
                <a:path w="3976370" h="94614">
                  <a:moveTo>
                    <a:pt x="3926036" y="47740"/>
                  </a:moveTo>
                  <a:lnTo>
                    <a:pt x="3906244" y="34933"/>
                  </a:lnTo>
                  <a:lnTo>
                    <a:pt x="0" y="24384"/>
                  </a:lnTo>
                  <a:lnTo>
                    <a:pt x="0" y="50292"/>
                  </a:lnTo>
                  <a:lnTo>
                    <a:pt x="3883152" y="60778"/>
                  </a:lnTo>
                  <a:lnTo>
                    <a:pt x="3904831" y="60837"/>
                  </a:lnTo>
                  <a:lnTo>
                    <a:pt x="3926036" y="47740"/>
                  </a:lnTo>
                  <a:close/>
                </a:path>
                <a:path w="3976370" h="94614">
                  <a:moveTo>
                    <a:pt x="3950208" y="63577"/>
                  </a:moveTo>
                  <a:lnTo>
                    <a:pt x="3950208" y="60959"/>
                  </a:lnTo>
                  <a:lnTo>
                    <a:pt x="3904831" y="60837"/>
                  </a:lnTo>
                  <a:lnTo>
                    <a:pt x="3892296" y="68579"/>
                  </a:lnTo>
                  <a:lnTo>
                    <a:pt x="3886200" y="73151"/>
                  </a:lnTo>
                  <a:lnTo>
                    <a:pt x="3883152" y="80771"/>
                  </a:lnTo>
                  <a:lnTo>
                    <a:pt x="3887724" y="86867"/>
                  </a:lnTo>
                  <a:lnTo>
                    <a:pt x="3890772" y="92963"/>
                  </a:lnTo>
                  <a:lnTo>
                    <a:pt x="3899916" y="94487"/>
                  </a:lnTo>
                  <a:lnTo>
                    <a:pt x="3906012" y="91439"/>
                  </a:lnTo>
                  <a:lnTo>
                    <a:pt x="3950208" y="63577"/>
                  </a:lnTo>
                  <a:close/>
                </a:path>
                <a:path w="3976370" h="94614">
                  <a:moveTo>
                    <a:pt x="3976116" y="47243"/>
                  </a:moveTo>
                  <a:lnTo>
                    <a:pt x="3906012" y="4571"/>
                  </a:lnTo>
                  <a:lnTo>
                    <a:pt x="3899916" y="0"/>
                  </a:lnTo>
                  <a:lnTo>
                    <a:pt x="3892296" y="1523"/>
                  </a:lnTo>
                  <a:lnTo>
                    <a:pt x="3887724" y="7619"/>
                  </a:lnTo>
                  <a:lnTo>
                    <a:pt x="3884676" y="13715"/>
                  </a:lnTo>
                  <a:lnTo>
                    <a:pt x="3886200" y="22859"/>
                  </a:lnTo>
                  <a:lnTo>
                    <a:pt x="3892296" y="25907"/>
                  </a:lnTo>
                  <a:lnTo>
                    <a:pt x="3906244" y="34933"/>
                  </a:lnTo>
                  <a:lnTo>
                    <a:pt x="3950208" y="35051"/>
                  </a:lnTo>
                  <a:lnTo>
                    <a:pt x="3950208" y="63577"/>
                  </a:lnTo>
                  <a:lnTo>
                    <a:pt x="3976116" y="47243"/>
                  </a:lnTo>
                  <a:close/>
                </a:path>
                <a:path w="3976370" h="94614">
                  <a:moveTo>
                    <a:pt x="3944112" y="60943"/>
                  </a:moveTo>
                  <a:lnTo>
                    <a:pt x="3944112" y="59435"/>
                  </a:lnTo>
                  <a:lnTo>
                    <a:pt x="3926036" y="47740"/>
                  </a:lnTo>
                  <a:lnTo>
                    <a:pt x="3904831" y="60837"/>
                  </a:lnTo>
                  <a:lnTo>
                    <a:pt x="3944112" y="60943"/>
                  </a:lnTo>
                  <a:close/>
                </a:path>
                <a:path w="3976370" h="94614">
                  <a:moveTo>
                    <a:pt x="3950208" y="60959"/>
                  </a:moveTo>
                  <a:lnTo>
                    <a:pt x="3950208" y="35051"/>
                  </a:lnTo>
                  <a:lnTo>
                    <a:pt x="3906244" y="34933"/>
                  </a:lnTo>
                  <a:lnTo>
                    <a:pt x="3926036" y="47740"/>
                  </a:lnTo>
                  <a:lnTo>
                    <a:pt x="3944112" y="36575"/>
                  </a:lnTo>
                  <a:lnTo>
                    <a:pt x="3944112" y="60943"/>
                  </a:lnTo>
                  <a:lnTo>
                    <a:pt x="3950208" y="60959"/>
                  </a:lnTo>
                  <a:close/>
                </a:path>
                <a:path w="3976370" h="94614">
                  <a:moveTo>
                    <a:pt x="3944112" y="59435"/>
                  </a:moveTo>
                  <a:lnTo>
                    <a:pt x="3944112" y="36575"/>
                  </a:lnTo>
                  <a:lnTo>
                    <a:pt x="3926036" y="47740"/>
                  </a:lnTo>
                  <a:lnTo>
                    <a:pt x="3944112" y="59435"/>
                  </a:lnTo>
                  <a:close/>
                </a:path>
              </a:pathLst>
            </a:custGeom>
            <a:solidFill>
              <a:srgbClr val="F695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170061" y="1956828"/>
              <a:ext cx="5521960" cy="205740"/>
            </a:xfrm>
            <a:custGeom>
              <a:avLst/>
              <a:gdLst/>
              <a:ahLst/>
              <a:cxnLst/>
              <a:rect l="l" t="t" r="r" b="b"/>
              <a:pathLst>
                <a:path w="5521959" h="205739">
                  <a:moveTo>
                    <a:pt x="544068" y="47244"/>
                  </a:moveTo>
                  <a:lnTo>
                    <a:pt x="518160" y="31483"/>
                  </a:lnTo>
                  <a:lnTo>
                    <a:pt x="518160" y="35052"/>
                  </a:lnTo>
                  <a:lnTo>
                    <a:pt x="518160" y="60960"/>
                  </a:lnTo>
                  <a:lnTo>
                    <a:pt x="473964" y="60566"/>
                  </a:lnTo>
                  <a:lnTo>
                    <a:pt x="512064" y="60896"/>
                  </a:lnTo>
                  <a:lnTo>
                    <a:pt x="518160" y="60960"/>
                  </a:lnTo>
                  <a:lnTo>
                    <a:pt x="518160" y="35052"/>
                  </a:lnTo>
                  <a:lnTo>
                    <a:pt x="493890" y="34836"/>
                  </a:lnTo>
                  <a:lnTo>
                    <a:pt x="512064" y="34988"/>
                  </a:lnTo>
                  <a:lnTo>
                    <a:pt x="518160" y="35052"/>
                  </a:lnTo>
                  <a:lnTo>
                    <a:pt x="518160" y="31483"/>
                  </a:lnTo>
                  <a:lnTo>
                    <a:pt x="473964" y="4572"/>
                  </a:lnTo>
                  <a:lnTo>
                    <a:pt x="467868" y="0"/>
                  </a:lnTo>
                  <a:lnTo>
                    <a:pt x="460248" y="1524"/>
                  </a:lnTo>
                  <a:lnTo>
                    <a:pt x="455676" y="7620"/>
                  </a:lnTo>
                  <a:lnTo>
                    <a:pt x="452628" y="13716"/>
                  </a:lnTo>
                  <a:lnTo>
                    <a:pt x="454152" y="21336"/>
                  </a:lnTo>
                  <a:lnTo>
                    <a:pt x="460248" y="25908"/>
                  </a:lnTo>
                  <a:lnTo>
                    <a:pt x="473760" y="34658"/>
                  </a:lnTo>
                  <a:lnTo>
                    <a:pt x="0" y="30480"/>
                  </a:lnTo>
                  <a:lnTo>
                    <a:pt x="0" y="56388"/>
                  </a:lnTo>
                  <a:lnTo>
                    <a:pt x="451104" y="60363"/>
                  </a:lnTo>
                  <a:lnTo>
                    <a:pt x="460248" y="60439"/>
                  </a:lnTo>
                  <a:lnTo>
                    <a:pt x="473214" y="60553"/>
                  </a:lnTo>
                  <a:lnTo>
                    <a:pt x="460248" y="68580"/>
                  </a:lnTo>
                  <a:lnTo>
                    <a:pt x="454152" y="73152"/>
                  </a:lnTo>
                  <a:lnTo>
                    <a:pt x="451104" y="80772"/>
                  </a:lnTo>
                  <a:lnTo>
                    <a:pt x="455676" y="86868"/>
                  </a:lnTo>
                  <a:lnTo>
                    <a:pt x="458724" y="92964"/>
                  </a:lnTo>
                  <a:lnTo>
                    <a:pt x="467868" y="94488"/>
                  </a:lnTo>
                  <a:lnTo>
                    <a:pt x="473773" y="91528"/>
                  </a:lnTo>
                  <a:lnTo>
                    <a:pt x="473964" y="91440"/>
                  </a:lnTo>
                  <a:lnTo>
                    <a:pt x="518160" y="63576"/>
                  </a:lnTo>
                  <a:lnTo>
                    <a:pt x="544068" y="47244"/>
                  </a:lnTo>
                  <a:close/>
                </a:path>
                <a:path w="5521959" h="205739">
                  <a:moveTo>
                    <a:pt x="5519928" y="47244"/>
                  </a:moveTo>
                  <a:lnTo>
                    <a:pt x="1636776" y="36753"/>
                  </a:lnTo>
                  <a:lnTo>
                    <a:pt x="1615084" y="36690"/>
                  </a:lnTo>
                  <a:lnTo>
                    <a:pt x="1627632" y="28956"/>
                  </a:lnTo>
                  <a:lnTo>
                    <a:pt x="1633728" y="24384"/>
                  </a:lnTo>
                  <a:lnTo>
                    <a:pt x="1636776" y="16764"/>
                  </a:lnTo>
                  <a:lnTo>
                    <a:pt x="1632204" y="10668"/>
                  </a:lnTo>
                  <a:lnTo>
                    <a:pt x="1629156" y="4572"/>
                  </a:lnTo>
                  <a:lnTo>
                    <a:pt x="1620012" y="3048"/>
                  </a:lnTo>
                  <a:lnTo>
                    <a:pt x="1613916" y="6096"/>
                  </a:lnTo>
                  <a:lnTo>
                    <a:pt x="1545336" y="50292"/>
                  </a:lnTo>
                  <a:lnTo>
                    <a:pt x="1569720" y="65455"/>
                  </a:lnTo>
                  <a:lnTo>
                    <a:pt x="1613916" y="92964"/>
                  </a:lnTo>
                  <a:lnTo>
                    <a:pt x="1620012" y="97536"/>
                  </a:lnTo>
                  <a:lnTo>
                    <a:pt x="1629156" y="96012"/>
                  </a:lnTo>
                  <a:lnTo>
                    <a:pt x="1632204" y="89916"/>
                  </a:lnTo>
                  <a:lnTo>
                    <a:pt x="1636776" y="83820"/>
                  </a:lnTo>
                  <a:lnTo>
                    <a:pt x="1633728" y="74676"/>
                  </a:lnTo>
                  <a:lnTo>
                    <a:pt x="1627632" y="71628"/>
                  </a:lnTo>
                  <a:lnTo>
                    <a:pt x="1613674" y="62598"/>
                  </a:lnTo>
                  <a:lnTo>
                    <a:pt x="1569720" y="62484"/>
                  </a:lnTo>
                  <a:lnTo>
                    <a:pt x="1575816" y="62496"/>
                  </a:lnTo>
                  <a:lnTo>
                    <a:pt x="1613674" y="62598"/>
                  </a:lnTo>
                  <a:lnTo>
                    <a:pt x="5519928" y="73152"/>
                  </a:lnTo>
                  <a:lnTo>
                    <a:pt x="5519928" y="47244"/>
                  </a:lnTo>
                  <a:close/>
                </a:path>
                <a:path w="5521959" h="205739">
                  <a:moveTo>
                    <a:pt x="5521452" y="158496"/>
                  </a:moveTo>
                  <a:lnTo>
                    <a:pt x="5451348" y="115824"/>
                  </a:lnTo>
                  <a:lnTo>
                    <a:pt x="5445252" y="111252"/>
                  </a:lnTo>
                  <a:lnTo>
                    <a:pt x="5437632" y="112776"/>
                  </a:lnTo>
                  <a:lnTo>
                    <a:pt x="5433060" y="118872"/>
                  </a:lnTo>
                  <a:lnTo>
                    <a:pt x="5430012" y="124968"/>
                  </a:lnTo>
                  <a:lnTo>
                    <a:pt x="5431536" y="134112"/>
                  </a:lnTo>
                  <a:lnTo>
                    <a:pt x="5437632" y="137160"/>
                  </a:lnTo>
                  <a:lnTo>
                    <a:pt x="5451564" y="146177"/>
                  </a:lnTo>
                  <a:lnTo>
                    <a:pt x="1545336" y="135636"/>
                  </a:lnTo>
                  <a:lnTo>
                    <a:pt x="1545336" y="161544"/>
                  </a:lnTo>
                  <a:lnTo>
                    <a:pt x="5428488" y="172021"/>
                  </a:lnTo>
                  <a:lnTo>
                    <a:pt x="5450167" y="172085"/>
                  </a:lnTo>
                  <a:lnTo>
                    <a:pt x="5489448" y="172186"/>
                  </a:lnTo>
                  <a:lnTo>
                    <a:pt x="5495544" y="172212"/>
                  </a:lnTo>
                  <a:lnTo>
                    <a:pt x="5450167" y="172085"/>
                  </a:lnTo>
                  <a:lnTo>
                    <a:pt x="5437632" y="179832"/>
                  </a:lnTo>
                  <a:lnTo>
                    <a:pt x="5431536" y="184404"/>
                  </a:lnTo>
                  <a:lnTo>
                    <a:pt x="5428488" y="192024"/>
                  </a:lnTo>
                  <a:lnTo>
                    <a:pt x="5433060" y="198120"/>
                  </a:lnTo>
                  <a:lnTo>
                    <a:pt x="5436108" y="204216"/>
                  </a:lnTo>
                  <a:lnTo>
                    <a:pt x="5445252" y="205740"/>
                  </a:lnTo>
                  <a:lnTo>
                    <a:pt x="5451348" y="202692"/>
                  </a:lnTo>
                  <a:lnTo>
                    <a:pt x="5497068" y="173863"/>
                  </a:lnTo>
                  <a:lnTo>
                    <a:pt x="5521452" y="158496"/>
                  </a:lnTo>
                  <a:close/>
                </a:path>
              </a:pathLst>
            </a:custGeom>
            <a:solidFill>
              <a:srgbClr val="142D1A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700413" y="1530096"/>
              <a:ext cx="1022985" cy="4953000"/>
            </a:xfrm>
            <a:custGeom>
              <a:avLst/>
              <a:gdLst/>
              <a:ahLst/>
              <a:cxnLst/>
              <a:rect l="l" t="t" r="r" b="b"/>
              <a:pathLst>
                <a:path w="1022985" h="4953000">
                  <a:moveTo>
                    <a:pt x="0" y="86868"/>
                  </a:moveTo>
                  <a:lnTo>
                    <a:pt x="25717" y="25717"/>
                  </a:lnTo>
                  <a:lnTo>
                    <a:pt x="86868" y="0"/>
                  </a:lnTo>
                  <a:lnTo>
                    <a:pt x="937260" y="0"/>
                  </a:lnTo>
                  <a:lnTo>
                    <a:pt x="970526" y="6929"/>
                  </a:lnTo>
                  <a:lnTo>
                    <a:pt x="997648" y="25717"/>
                  </a:lnTo>
                  <a:lnTo>
                    <a:pt x="1015912" y="53363"/>
                  </a:lnTo>
                  <a:lnTo>
                    <a:pt x="1022604" y="86868"/>
                  </a:lnTo>
                  <a:lnTo>
                    <a:pt x="1022604" y="4867656"/>
                  </a:lnTo>
                  <a:lnTo>
                    <a:pt x="1015912" y="4900922"/>
                  </a:lnTo>
                  <a:lnTo>
                    <a:pt x="997648" y="4928044"/>
                  </a:lnTo>
                  <a:lnTo>
                    <a:pt x="970526" y="4946308"/>
                  </a:lnTo>
                  <a:lnTo>
                    <a:pt x="937260" y="4953000"/>
                  </a:lnTo>
                  <a:lnTo>
                    <a:pt x="86868" y="4953000"/>
                  </a:lnTo>
                  <a:lnTo>
                    <a:pt x="25717" y="4928044"/>
                  </a:lnTo>
                  <a:lnTo>
                    <a:pt x="0" y="4867656"/>
                  </a:lnTo>
                  <a:lnTo>
                    <a:pt x="0" y="86868"/>
                  </a:lnTo>
                  <a:close/>
                </a:path>
              </a:pathLst>
            </a:custGeom>
            <a:ln w="20828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95842" y="4565242"/>
            <a:ext cx="1238970" cy="1285409"/>
          </a:xfrm>
          <a:prstGeom prst="rect">
            <a:avLst/>
          </a:prstGeom>
        </p:spPr>
        <p:txBody>
          <a:bodyPr vert="horz" wrap="square" lIns="0" tIns="49904" rIns="0" bIns="0" rtlCol="0">
            <a:spAutoFit/>
          </a:bodyPr>
          <a:lstStyle/>
          <a:p>
            <a:pPr marL="19194" marR="7677" lvl="0" indent="26871" algn="just" defTabSz="457200" rtl="0" eaLnBrk="1" fontAlgn="auto" latinLnBrk="0" hangingPunct="1">
              <a:lnSpc>
                <a:spcPct val="109400"/>
              </a:lnSpc>
              <a:spcBef>
                <a:spcPts val="3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94" b="1" i="0" u="none" strike="noStrike" kern="1200" cap="none" spc="-15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AKTYWA (SPÓŁKI </a:t>
            </a:r>
            <a:r>
              <a:rPr kumimoji="0" sz="2494" b="1" i="0" u="none" strike="noStrike" kern="1200" cap="none" spc="-3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CELOWE)</a:t>
            </a:r>
            <a:endParaRPr kumimoji="0" sz="24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05990" y="6297295"/>
            <a:ext cx="1417472" cy="1132559"/>
          </a:xfrm>
          <a:prstGeom prst="rect">
            <a:avLst/>
          </a:prstGeom>
        </p:spPr>
        <p:txBody>
          <a:bodyPr vert="horz" wrap="square" lIns="0" tIns="94049" rIns="0" bIns="0" rtlCol="0">
            <a:spAutoFit/>
          </a:bodyPr>
          <a:lstStyle/>
          <a:p>
            <a:pPr marL="3839" marR="0" lvl="0" indent="0" algn="ctr" defTabSz="457200" rtl="0" eaLnBrk="1" fontAlgn="auto" latinLnBrk="0" hangingPunct="1">
              <a:lnSpc>
                <a:spcPct val="100000"/>
              </a:lnSpc>
              <a:spcBef>
                <a:spcPts val="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36" b="1" i="1" u="none" strike="noStrike" kern="1200" cap="none" spc="-38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GAV</a:t>
            </a:r>
            <a:endParaRPr kumimoji="0" sz="14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5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36" b="1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Gross</a:t>
            </a:r>
            <a:r>
              <a:rPr kumimoji="0" sz="1436" b="1" i="1" u="none" strike="noStrike" kern="1200" cap="none" spc="91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36" b="1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Asset</a:t>
            </a:r>
            <a:r>
              <a:rPr kumimoji="0" sz="1436" b="1" i="1" u="none" strike="noStrike" kern="1200" cap="none" spc="98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36" b="1" i="1" u="none" strike="noStrike" kern="1200" cap="none" spc="-15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  <a:endParaRPr kumimoji="0" sz="14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1726" marR="90209" lvl="0" indent="-960" algn="ctr" defTabSz="457200" rtl="0" eaLnBrk="1" fontAlgn="auto" latinLnBrk="0" hangingPunct="1">
              <a:lnSpc>
                <a:spcPct val="1053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36" b="1" i="1" u="none" strike="noStrike" kern="1200" cap="none" spc="-15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(Wartość Nieruchomości)</a:t>
            </a:r>
            <a:endParaRPr kumimoji="0" sz="14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Tytuł 33">
            <a:extLst>
              <a:ext uri="{FF2B5EF4-FFF2-40B4-BE49-F238E27FC236}">
                <a16:creationId xmlns:a16="http://schemas.microsoft.com/office/drawing/2014/main" id="{A362D109-2EC9-69CC-42B1-99574311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zarabiamy</a:t>
            </a:r>
          </a:p>
        </p:txBody>
      </p:sp>
      <p:sp>
        <p:nvSpPr>
          <p:cNvPr id="35" name="Symbol zastępczy numeru slajdu 34">
            <a:extLst>
              <a:ext uri="{FF2B5EF4-FFF2-40B4-BE49-F238E27FC236}">
                <a16:creationId xmlns:a16="http://schemas.microsoft.com/office/drawing/2014/main" id="{2545109E-1BBB-3B75-7541-757580FBA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57B291-7DC3-4177-A029-D57E5798E21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484D6-6D33-2793-108A-186EBDFC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2E649C8-148C-89E2-31F7-C9B8686C8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E87742F-C94A-40BB-CD9A-413A0D5B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biznesowy: AM + FM</a:t>
            </a:r>
            <a:endParaRPr lang="en-US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23896AC-DD60-5168-86C0-AE73629B4560}"/>
              </a:ext>
            </a:extLst>
          </p:cNvPr>
          <p:cNvSpPr txBox="1"/>
          <p:nvPr/>
        </p:nvSpPr>
        <p:spPr>
          <a:xfrm>
            <a:off x="7981049" y="6419061"/>
            <a:ext cx="4580316" cy="3840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04126" rtl="0" eaLnBrk="1" fontAlgn="auto" latinLnBrk="0" hangingPunct="1">
              <a:lnSpc>
                <a:spcPct val="114000"/>
              </a:lnSpc>
              <a:spcBef>
                <a:spcPts val="1814"/>
              </a:spcBef>
              <a:spcAft>
                <a:spcPts val="1814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FM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z AM w grupie kapitałowej: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perspektywa właściciela,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stacjonarna obsługa,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ryczałtowe wynagrodzenie, 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wyższe marże,</a:t>
            </a:r>
          </a:p>
          <a:p>
            <a:pPr marL="432054" marR="0" lvl="0" indent="-432054" algn="l" defTabSz="404126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kontrakty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fit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-out,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6E27CA42-5A4E-022A-4361-94FF1ABC7276}"/>
              </a:ext>
            </a:extLst>
          </p:cNvPr>
          <p:cNvSpPr/>
          <p:nvPr/>
        </p:nvSpPr>
        <p:spPr>
          <a:xfrm>
            <a:off x="748604" y="1661161"/>
            <a:ext cx="2499093" cy="8597926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klient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wewnętrzny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24795FEB-A7A5-07DC-40FC-0489ABB13EAA}"/>
              </a:ext>
            </a:extLst>
          </p:cNvPr>
          <p:cNvSpPr/>
          <p:nvPr/>
        </p:nvSpPr>
        <p:spPr>
          <a:xfrm>
            <a:off x="7835462" y="2207738"/>
            <a:ext cx="4725903" cy="3840026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FM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8" name="Strzałka: w lewo 7">
            <a:extLst>
              <a:ext uri="{FF2B5EF4-FFF2-40B4-BE49-F238E27FC236}">
                <a16:creationId xmlns:a16="http://schemas.microsoft.com/office/drawing/2014/main" id="{2801C7E6-08A4-6A83-D618-FE9925EA794B}"/>
              </a:ext>
            </a:extLst>
          </p:cNvPr>
          <p:cNvSpPr/>
          <p:nvPr/>
        </p:nvSpPr>
        <p:spPr>
          <a:xfrm>
            <a:off x="3486311" y="4603531"/>
            <a:ext cx="4110537" cy="539150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7FBC5E4-0356-B363-794A-2B4C6D795664}"/>
              </a:ext>
            </a:extLst>
          </p:cNvPr>
          <p:cNvSpPr txBox="1"/>
          <p:nvPr/>
        </p:nvSpPr>
        <p:spPr>
          <a:xfrm>
            <a:off x="4132274" y="2533780"/>
            <a:ext cx="324925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obsługa techniczna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budynków z portfeli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zarządzanych przez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AM z Grupy REINO</a:t>
            </a:r>
          </a:p>
        </p:txBody>
      </p:sp>
      <p:sp>
        <p:nvSpPr>
          <p:cNvPr id="12" name="Strzałka: w lewo 11">
            <a:extLst>
              <a:ext uri="{FF2B5EF4-FFF2-40B4-BE49-F238E27FC236}">
                <a16:creationId xmlns:a16="http://schemas.microsoft.com/office/drawing/2014/main" id="{812501F7-F5FC-86CF-09C7-6304D31ACDFE}"/>
              </a:ext>
            </a:extLst>
          </p:cNvPr>
          <p:cNvSpPr/>
          <p:nvPr/>
        </p:nvSpPr>
        <p:spPr>
          <a:xfrm rot="10800000">
            <a:off x="12799978" y="4603531"/>
            <a:ext cx="4349151" cy="539150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399B769-CBCA-ED5A-EF13-78F8C51DDB9E}"/>
              </a:ext>
            </a:extLst>
          </p:cNvPr>
          <p:cNvSpPr txBox="1"/>
          <p:nvPr/>
        </p:nvSpPr>
        <p:spPr>
          <a:xfrm>
            <a:off x="13015299" y="2533779"/>
            <a:ext cx="367989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wykorzystaniem siły</a:t>
            </a:r>
          </a:p>
          <a:p>
            <a:pPr marL="0" marR="0" lvl="0" indent="0" algn="l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sprzedażowej Grupy REINO do pozyskania</a:t>
            </a:r>
          </a:p>
          <a:p>
            <a:pPr marL="0" marR="0" lvl="0" indent="0" algn="l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kontraktów zewnętrznych</a:t>
            </a:r>
          </a:p>
        </p:txBody>
      </p:sp>
    </p:spTree>
    <p:extLst>
      <p:ext uri="{BB962C8B-B14F-4D97-AF65-F5344CB8AC3E}">
        <p14:creationId xmlns:p14="http://schemas.microsoft.com/office/powerpoint/2010/main" val="242747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05548-6479-CE0D-8B79-F83C348E4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ABCFDC2-3CB4-C77A-638F-40E870541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3639076-3CB8-4EE4-2501-D3181151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479" y="162998"/>
            <a:ext cx="13760522" cy="994289"/>
          </a:xfrm>
        </p:spPr>
        <p:txBody>
          <a:bodyPr/>
          <a:lstStyle/>
          <a:p>
            <a:r>
              <a:rPr lang="pl-PL" dirty="0"/>
              <a:t>Dlaczego szybkie dołożenie dużego FM do AM jest tak ważne?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0C027E4-9936-C0F3-5838-EADDA86F9321}"/>
              </a:ext>
            </a:extLst>
          </p:cNvPr>
          <p:cNvSpPr txBox="1"/>
          <p:nvPr/>
        </p:nvSpPr>
        <p:spPr>
          <a:xfrm>
            <a:off x="4067503" y="1537288"/>
            <a:ext cx="11761075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AM </a:t>
            </a:r>
            <a:r>
              <a:rPr kumimoji="0" lang="pl-PL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Fee</a:t>
            </a: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 = 0,50% GAV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(wartości nieruchomości)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166862B-9960-EAF4-C2D4-A5A4953C4933}"/>
              </a:ext>
            </a:extLst>
          </p:cNvPr>
          <p:cNvSpPr txBox="1"/>
          <p:nvPr/>
        </p:nvSpPr>
        <p:spPr>
          <a:xfrm>
            <a:off x="1645507" y="2848596"/>
            <a:ext cx="13428465" cy="8617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Jeśli dług stanowi średnio 60% (LTV),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wynagrodzenie za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Asset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 Management wynosi 1,25% zainwestowanego kapitału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0801C79-A41A-2025-BFEA-05DC3162AA3A}"/>
              </a:ext>
            </a:extLst>
          </p:cNvPr>
          <p:cNvSpPr txBox="1"/>
          <p:nvPr/>
        </p:nvSpPr>
        <p:spPr>
          <a:xfrm>
            <a:off x="5124429" y="3977450"/>
            <a:ext cx="10115572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AM </a:t>
            </a:r>
            <a:r>
              <a:rPr kumimoji="0" lang="pl-PL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Fee</a:t>
            </a: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 = 1,25% NAV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(kapitału własnego)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0F38647-EDE1-1FDD-3232-B9207BDCE174}"/>
              </a:ext>
            </a:extLst>
          </p:cNvPr>
          <p:cNvSpPr txBox="1"/>
          <p:nvPr/>
        </p:nvSpPr>
        <p:spPr>
          <a:xfrm>
            <a:off x="1676939" y="5334706"/>
            <a:ext cx="14977133" cy="8617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Dodanie kontraktu za techniczną obsługę budynków (FM) , zwiększa przychody z zarządzanych aktywów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o nie mniej niż 1% GAV, a z uwzględnieniem kontraktów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fit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-out o nie mniej niż 1,25% GAV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3E46F1F-7782-DC9E-A8F9-C71CAD083CD5}"/>
              </a:ext>
            </a:extLst>
          </p:cNvPr>
          <p:cNvSpPr txBox="1"/>
          <p:nvPr/>
        </p:nvSpPr>
        <p:spPr>
          <a:xfrm>
            <a:off x="3247868" y="6411716"/>
            <a:ext cx="12580710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AM + FM </a:t>
            </a:r>
            <a:r>
              <a:rPr kumimoji="0" lang="pl-PL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Fee</a:t>
            </a: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 = 4,00% NAV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  <a:sym typeface="Symbol" panose="05050102010706020507" pitchFamily="18" charset="2"/>
              </a:rPr>
              <a:t>(kapitału własnego)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21" name="Dymek mowy: prostokąt z zaokrąglonymi rogami 20">
            <a:extLst>
              <a:ext uri="{FF2B5EF4-FFF2-40B4-BE49-F238E27FC236}">
                <a16:creationId xmlns:a16="http://schemas.microsoft.com/office/drawing/2014/main" id="{14571236-A45A-222A-BD62-7E3EE22529D4}"/>
              </a:ext>
            </a:extLst>
          </p:cNvPr>
          <p:cNvSpPr/>
          <p:nvPr/>
        </p:nvSpPr>
        <p:spPr>
          <a:xfrm>
            <a:off x="1042080" y="7872799"/>
            <a:ext cx="15769652" cy="2365484"/>
          </a:xfrm>
          <a:prstGeom prst="wedgeRoundRectCallout">
            <a:avLst>
              <a:gd name="adj1" fmla="val -50042"/>
              <a:gd name="adj2" fmla="val -29862"/>
              <a:gd name="adj3" fmla="val 16667"/>
            </a:avLst>
          </a:prstGeom>
          <a:solidFill>
            <a:srgbClr val="37A57C"/>
          </a:solidFill>
          <a:ln>
            <a:solidFill>
              <a:srgbClr val="37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Połączenie usług AM i FM zwiększa przychodowość z zarządzanych aktywów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do ok. 4% kapitału zainwestowanego przez inwestorów.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Jest to poziom przychodowości na poziomie opłat pobieranych przez TFI od zarządzania portfelami akcji,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przy czym TFI oddają sieci dystrybucji do 70% swoich przychodów.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Przy odpowiedniej skali, biznes Grupy REINO łączący AM i FM jest bardzo dochodową działalnością.</a:t>
            </a:r>
          </a:p>
        </p:txBody>
      </p:sp>
    </p:spTree>
    <p:extLst>
      <p:ext uri="{BB962C8B-B14F-4D97-AF65-F5344CB8AC3E}">
        <p14:creationId xmlns:p14="http://schemas.microsoft.com/office/powerpoint/2010/main" val="350371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1768B4-2B9B-AAC2-074E-D07C40CCF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57B291-7DC3-4177-A029-D57E5798E21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A1E592D-4008-E869-98DE-8BB9A009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ESG jest naszym DNA</a:t>
            </a:r>
            <a:endParaRPr lang="en-US" dirty="0"/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4E33EFF2-CC37-A5FC-FFEB-E2DC17674C54}"/>
              </a:ext>
            </a:extLst>
          </p:cNvPr>
          <p:cNvGrpSpPr/>
          <p:nvPr/>
        </p:nvGrpSpPr>
        <p:grpSpPr>
          <a:xfrm>
            <a:off x="11250937" y="2528828"/>
            <a:ext cx="6317926" cy="1397993"/>
            <a:chOff x="6169986" y="5048250"/>
            <a:chExt cx="6317926" cy="1397993"/>
          </a:xfrm>
        </p:grpSpPr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F156F83C-15C5-115F-01DA-CB6DCA823874}"/>
                </a:ext>
              </a:extLst>
            </p:cNvPr>
            <p:cNvGrpSpPr/>
            <p:nvPr/>
          </p:nvGrpSpPr>
          <p:grpSpPr>
            <a:xfrm>
              <a:off x="7880375" y="5113010"/>
              <a:ext cx="1266015" cy="1260186"/>
              <a:chOff x="7880375" y="5113010"/>
              <a:chExt cx="1266015" cy="1260186"/>
            </a:xfrm>
          </p:grpSpPr>
          <p:sp>
            <p:nvSpPr>
              <p:cNvPr id="8" name="Dowolny kształt: kształt 7">
                <a:extLst>
                  <a:ext uri="{FF2B5EF4-FFF2-40B4-BE49-F238E27FC236}">
                    <a16:creationId xmlns:a16="http://schemas.microsoft.com/office/drawing/2014/main" id="{6C02B317-9668-CB7D-F33A-513135738C2C}"/>
                  </a:ext>
                </a:extLst>
              </p:cNvPr>
              <p:cNvSpPr/>
              <p:nvPr/>
            </p:nvSpPr>
            <p:spPr>
              <a:xfrm>
                <a:off x="7889871" y="5122459"/>
                <a:ext cx="1247022" cy="1241297"/>
              </a:xfrm>
              <a:custGeom>
                <a:avLst/>
                <a:gdLst>
                  <a:gd name="connsiteX0" fmla="*/ 1247023 w 1247022"/>
                  <a:gd name="connsiteY0" fmla="*/ 620649 h 1241297"/>
                  <a:gd name="connsiteX1" fmla="*/ 623516 w 1247022"/>
                  <a:gd name="connsiteY1" fmla="*/ 1241298 h 1241297"/>
                  <a:gd name="connsiteX2" fmla="*/ 0 w 1247022"/>
                  <a:gd name="connsiteY2" fmla="*/ 620649 h 1241297"/>
                  <a:gd name="connsiteX3" fmla="*/ 623516 w 1247022"/>
                  <a:gd name="connsiteY3" fmla="*/ 0 h 1241297"/>
                  <a:gd name="connsiteX4" fmla="*/ 1247023 w 1247022"/>
                  <a:gd name="connsiteY4" fmla="*/ 620649 h 124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022" h="1241297">
                    <a:moveTo>
                      <a:pt x="1247023" y="620649"/>
                    </a:moveTo>
                    <a:cubicBezTo>
                      <a:pt x="1247023" y="963425"/>
                      <a:pt x="967864" y="1241298"/>
                      <a:pt x="623516" y="1241298"/>
                    </a:cubicBezTo>
                    <a:cubicBezTo>
                      <a:pt x="279168" y="1241298"/>
                      <a:pt x="0" y="963425"/>
                      <a:pt x="0" y="620649"/>
                    </a:cubicBezTo>
                    <a:cubicBezTo>
                      <a:pt x="0" y="277873"/>
                      <a:pt x="279159" y="0"/>
                      <a:pt x="623516" y="0"/>
                    </a:cubicBezTo>
                    <a:cubicBezTo>
                      <a:pt x="967873" y="0"/>
                      <a:pt x="1247023" y="277873"/>
                      <a:pt x="1247023" y="6206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Dowolny kształt: kształt 8">
                <a:extLst>
                  <a:ext uri="{FF2B5EF4-FFF2-40B4-BE49-F238E27FC236}">
                    <a16:creationId xmlns:a16="http://schemas.microsoft.com/office/drawing/2014/main" id="{7A644EF4-202F-887F-49A2-11822218F072}"/>
                  </a:ext>
                </a:extLst>
              </p:cNvPr>
              <p:cNvSpPr/>
              <p:nvPr/>
            </p:nvSpPr>
            <p:spPr>
              <a:xfrm>
                <a:off x="7880375" y="5113010"/>
                <a:ext cx="1266015" cy="1260186"/>
              </a:xfrm>
              <a:custGeom>
                <a:avLst/>
                <a:gdLst>
                  <a:gd name="connsiteX0" fmla="*/ 633013 w 1266015"/>
                  <a:gd name="connsiteY0" fmla="*/ 1236478 h 1260186"/>
                  <a:gd name="connsiteX1" fmla="*/ 23832 w 1266015"/>
                  <a:gd name="connsiteY1" fmla="*/ 630098 h 1260186"/>
                  <a:gd name="connsiteX2" fmla="*/ 633013 w 1266015"/>
                  <a:gd name="connsiteY2" fmla="*/ 23755 h 1260186"/>
                  <a:gd name="connsiteX3" fmla="*/ 1242174 w 1266015"/>
                  <a:gd name="connsiteY3" fmla="*/ 630098 h 1260186"/>
                  <a:gd name="connsiteX4" fmla="*/ 633013 w 1266015"/>
                  <a:gd name="connsiteY4" fmla="*/ 1236478 h 1260186"/>
                  <a:gd name="connsiteX5" fmla="*/ 633013 w 1266015"/>
                  <a:gd name="connsiteY5" fmla="*/ 0 h 1260186"/>
                  <a:gd name="connsiteX6" fmla="*/ 0 w 1266015"/>
                  <a:gd name="connsiteY6" fmla="*/ 630098 h 1260186"/>
                  <a:gd name="connsiteX7" fmla="*/ 633013 w 1266015"/>
                  <a:gd name="connsiteY7" fmla="*/ 1260186 h 1260186"/>
                  <a:gd name="connsiteX8" fmla="*/ 1266016 w 1266015"/>
                  <a:gd name="connsiteY8" fmla="*/ 630098 h 1260186"/>
                  <a:gd name="connsiteX9" fmla="*/ 633013 w 1266015"/>
                  <a:gd name="connsiteY9" fmla="*/ 0 h 126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6015" h="1260186">
                    <a:moveTo>
                      <a:pt x="633013" y="1236478"/>
                    </a:moveTo>
                    <a:cubicBezTo>
                      <a:pt x="296570" y="1236478"/>
                      <a:pt x="23832" y="964987"/>
                      <a:pt x="23832" y="630098"/>
                    </a:cubicBezTo>
                    <a:cubicBezTo>
                      <a:pt x="23832" y="295208"/>
                      <a:pt x="296570" y="23755"/>
                      <a:pt x="633013" y="23755"/>
                    </a:cubicBezTo>
                    <a:cubicBezTo>
                      <a:pt x="969455" y="23755"/>
                      <a:pt x="1242174" y="295237"/>
                      <a:pt x="1242174" y="630098"/>
                    </a:cubicBezTo>
                    <a:cubicBezTo>
                      <a:pt x="1242174" y="964959"/>
                      <a:pt x="969416" y="1236478"/>
                      <a:pt x="633013" y="1236478"/>
                    </a:cubicBezTo>
                    <a:moveTo>
                      <a:pt x="633013" y="0"/>
                    </a:moveTo>
                    <a:cubicBezTo>
                      <a:pt x="283397" y="0"/>
                      <a:pt x="0" y="282111"/>
                      <a:pt x="0" y="630098"/>
                    </a:cubicBezTo>
                    <a:cubicBezTo>
                      <a:pt x="0" y="978084"/>
                      <a:pt x="283397" y="1260186"/>
                      <a:pt x="633013" y="1260186"/>
                    </a:cubicBezTo>
                    <a:cubicBezTo>
                      <a:pt x="982628" y="1260186"/>
                      <a:pt x="1266016" y="978113"/>
                      <a:pt x="1266016" y="630098"/>
                    </a:cubicBezTo>
                    <a:cubicBezTo>
                      <a:pt x="1266016" y="282083"/>
                      <a:pt x="982589" y="0"/>
                      <a:pt x="633013" y="0"/>
                    </a:cubicBezTo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7BE2AE40-F8EF-DC10-A810-4F4FF61FF8D1}"/>
                  </a:ext>
                </a:extLst>
              </p:cNvPr>
              <p:cNvSpPr/>
              <p:nvPr/>
            </p:nvSpPr>
            <p:spPr>
              <a:xfrm>
                <a:off x="8174878" y="5424213"/>
                <a:ext cx="679610" cy="644344"/>
              </a:xfrm>
              <a:custGeom>
                <a:avLst/>
                <a:gdLst>
                  <a:gd name="connsiteX0" fmla="*/ 343977 w 679610"/>
                  <a:gd name="connsiteY0" fmla="*/ 618770 h 644344"/>
                  <a:gd name="connsiteX1" fmla="*/ 340196 w 679610"/>
                  <a:gd name="connsiteY1" fmla="*/ 622828 h 644344"/>
                  <a:gd name="connsiteX2" fmla="*/ 337100 w 679610"/>
                  <a:gd name="connsiteY2" fmla="*/ 618770 h 644344"/>
                  <a:gd name="connsiteX3" fmla="*/ 334719 w 679610"/>
                  <a:gd name="connsiteY3" fmla="*/ 375339 h 644344"/>
                  <a:gd name="connsiteX4" fmla="*/ 337100 w 679610"/>
                  <a:gd name="connsiteY4" fmla="*/ 168571 h 644344"/>
                  <a:gd name="connsiteX5" fmla="*/ 340748 w 679610"/>
                  <a:gd name="connsiteY5" fmla="*/ 164465 h 644344"/>
                  <a:gd name="connsiteX6" fmla="*/ 343977 w 679610"/>
                  <a:gd name="connsiteY6" fmla="*/ 168571 h 644344"/>
                  <a:gd name="connsiteX7" fmla="*/ 346397 w 679610"/>
                  <a:gd name="connsiteY7" fmla="*/ 375339 h 644344"/>
                  <a:gd name="connsiteX8" fmla="*/ 343977 w 679610"/>
                  <a:gd name="connsiteY8" fmla="*/ 618770 h 644344"/>
                  <a:gd name="connsiteX9" fmla="*/ 615421 w 679610"/>
                  <a:gd name="connsiteY9" fmla="*/ 405181 h 644344"/>
                  <a:gd name="connsiteX10" fmla="*/ 677133 w 679610"/>
                  <a:gd name="connsiteY10" fmla="*/ 337182 h 644344"/>
                  <a:gd name="connsiteX11" fmla="*/ 627289 w 679610"/>
                  <a:gd name="connsiteY11" fmla="*/ 331086 h 644344"/>
                  <a:gd name="connsiteX12" fmla="*/ 641138 w 679610"/>
                  <a:gd name="connsiteY12" fmla="*/ 303140 h 644344"/>
                  <a:gd name="connsiteX13" fmla="*/ 672085 w 679610"/>
                  <a:gd name="connsiteY13" fmla="*/ 253572 h 644344"/>
                  <a:gd name="connsiteX14" fmla="*/ 665189 w 679610"/>
                  <a:gd name="connsiteY14" fmla="*/ 225406 h 644344"/>
                  <a:gd name="connsiteX15" fmla="*/ 640595 w 679610"/>
                  <a:gd name="connsiteY15" fmla="*/ 219863 h 644344"/>
                  <a:gd name="connsiteX16" fmla="*/ 641262 w 679610"/>
                  <a:gd name="connsiteY16" fmla="*/ 194993 h 644344"/>
                  <a:gd name="connsiteX17" fmla="*/ 591599 w 679610"/>
                  <a:gd name="connsiteY17" fmla="*/ 156445 h 644344"/>
                  <a:gd name="connsiteX18" fmla="*/ 575254 w 679610"/>
                  <a:gd name="connsiteY18" fmla="*/ 210233 h 644344"/>
                  <a:gd name="connsiteX19" fmla="*/ 551613 w 679610"/>
                  <a:gd name="connsiteY19" fmla="*/ 191231 h 644344"/>
                  <a:gd name="connsiteX20" fmla="*/ 526991 w 679610"/>
                  <a:gd name="connsiteY20" fmla="*/ 212976 h 644344"/>
                  <a:gd name="connsiteX21" fmla="*/ 537944 w 679610"/>
                  <a:gd name="connsiteY21" fmla="*/ 257582 h 644344"/>
                  <a:gd name="connsiteX22" fmla="*/ 540897 w 679610"/>
                  <a:gd name="connsiteY22" fmla="*/ 289767 h 644344"/>
                  <a:gd name="connsiteX23" fmla="*/ 525695 w 679610"/>
                  <a:gd name="connsiteY23" fmla="*/ 284642 h 644344"/>
                  <a:gd name="connsiteX24" fmla="*/ 509303 w 679610"/>
                  <a:gd name="connsiteY24" fmla="*/ 263545 h 644344"/>
                  <a:gd name="connsiteX25" fmla="*/ 482233 w 679610"/>
                  <a:gd name="connsiteY25" fmla="*/ 289500 h 644344"/>
                  <a:gd name="connsiteX26" fmla="*/ 494806 w 679610"/>
                  <a:gd name="connsiteY26" fmla="*/ 380007 h 644344"/>
                  <a:gd name="connsiteX27" fmla="*/ 471793 w 679610"/>
                  <a:gd name="connsiteY27" fmla="*/ 373377 h 644344"/>
                  <a:gd name="connsiteX28" fmla="*/ 439237 w 679610"/>
                  <a:gd name="connsiteY28" fmla="*/ 384893 h 644344"/>
                  <a:gd name="connsiteX29" fmla="*/ 453857 w 679610"/>
                  <a:gd name="connsiteY29" fmla="*/ 498012 h 644344"/>
                  <a:gd name="connsiteX30" fmla="*/ 445733 w 679610"/>
                  <a:gd name="connsiteY30" fmla="*/ 519367 h 644344"/>
                  <a:gd name="connsiteX31" fmla="*/ 596656 w 679610"/>
                  <a:gd name="connsiteY31" fmla="*/ 257601 h 644344"/>
                  <a:gd name="connsiteX32" fmla="*/ 601352 w 679610"/>
                  <a:gd name="connsiteY32" fmla="*/ 254991 h 644344"/>
                  <a:gd name="connsiteX33" fmla="*/ 603086 w 679610"/>
                  <a:gd name="connsiteY33" fmla="*/ 259973 h 644344"/>
                  <a:gd name="connsiteX34" fmla="*/ 358103 w 679610"/>
                  <a:gd name="connsiteY34" fmla="*/ 601063 h 644344"/>
                  <a:gd name="connsiteX35" fmla="*/ 352111 w 679610"/>
                  <a:gd name="connsiteY35" fmla="*/ 596796 h 644344"/>
                  <a:gd name="connsiteX36" fmla="*/ 367914 w 679610"/>
                  <a:gd name="connsiteY36" fmla="*/ 528873 h 644344"/>
                  <a:gd name="connsiteX37" fmla="*/ 419901 w 679610"/>
                  <a:gd name="connsiteY37" fmla="*/ 428498 h 644344"/>
                  <a:gd name="connsiteX38" fmla="*/ 415472 w 679610"/>
                  <a:gd name="connsiteY38" fmla="*/ 370215 h 644344"/>
                  <a:gd name="connsiteX39" fmla="*/ 430531 w 679610"/>
                  <a:gd name="connsiteY39" fmla="*/ 251524 h 644344"/>
                  <a:gd name="connsiteX40" fmla="*/ 418786 w 679610"/>
                  <a:gd name="connsiteY40" fmla="*/ 207137 h 644344"/>
                  <a:gd name="connsiteX41" fmla="*/ 405633 w 679610"/>
                  <a:gd name="connsiteY41" fmla="*/ 104048 h 644344"/>
                  <a:gd name="connsiteX42" fmla="*/ 371790 w 679610"/>
                  <a:gd name="connsiteY42" fmla="*/ 97209 h 644344"/>
                  <a:gd name="connsiteX43" fmla="*/ 345377 w 679610"/>
                  <a:gd name="connsiteY43" fmla="*/ 674 h 644344"/>
                  <a:gd name="connsiteX44" fmla="*/ 341605 w 679610"/>
                  <a:gd name="connsiteY44" fmla="*/ 140 h 644344"/>
                  <a:gd name="connsiteX45" fmla="*/ 339796 w 679610"/>
                  <a:gd name="connsiteY45" fmla="*/ 226 h 644344"/>
                  <a:gd name="connsiteX46" fmla="*/ 339796 w 679610"/>
                  <a:gd name="connsiteY46" fmla="*/ 7 h 644344"/>
                  <a:gd name="connsiteX47" fmla="*/ 334185 w 679610"/>
                  <a:gd name="connsiteY47" fmla="*/ 674 h 644344"/>
                  <a:gd name="connsiteX48" fmla="*/ 307754 w 679610"/>
                  <a:gd name="connsiteY48" fmla="*/ 97209 h 644344"/>
                  <a:gd name="connsiteX49" fmla="*/ 273949 w 679610"/>
                  <a:gd name="connsiteY49" fmla="*/ 104048 h 644344"/>
                  <a:gd name="connsiteX50" fmla="*/ 260795 w 679610"/>
                  <a:gd name="connsiteY50" fmla="*/ 207137 h 644344"/>
                  <a:gd name="connsiteX51" fmla="*/ 249032 w 679610"/>
                  <a:gd name="connsiteY51" fmla="*/ 251524 h 644344"/>
                  <a:gd name="connsiteX52" fmla="*/ 264110 w 679610"/>
                  <a:gd name="connsiteY52" fmla="*/ 370215 h 644344"/>
                  <a:gd name="connsiteX53" fmla="*/ 259671 w 679610"/>
                  <a:gd name="connsiteY53" fmla="*/ 428498 h 644344"/>
                  <a:gd name="connsiteX54" fmla="*/ 311640 w 679610"/>
                  <a:gd name="connsiteY54" fmla="*/ 528873 h 644344"/>
                  <a:gd name="connsiteX55" fmla="*/ 327585 w 679610"/>
                  <a:gd name="connsiteY55" fmla="*/ 597081 h 644344"/>
                  <a:gd name="connsiteX56" fmla="*/ 321508 w 679610"/>
                  <a:gd name="connsiteY56" fmla="*/ 601063 h 644344"/>
                  <a:gd name="connsiteX57" fmla="*/ 76544 w 679610"/>
                  <a:gd name="connsiteY57" fmla="*/ 259973 h 644344"/>
                  <a:gd name="connsiteX58" fmla="*/ 78687 w 679610"/>
                  <a:gd name="connsiteY58" fmla="*/ 254991 h 644344"/>
                  <a:gd name="connsiteX59" fmla="*/ 82878 w 679610"/>
                  <a:gd name="connsiteY59" fmla="*/ 258630 h 644344"/>
                  <a:gd name="connsiteX60" fmla="*/ 233897 w 679610"/>
                  <a:gd name="connsiteY60" fmla="*/ 519367 h 644344"/>
                  <a:gd name="connsiteX61" fmla="*/ 225743 w 679610"/>
                  <a:gd name="connsiteY61" fmla="*/ 498012 h 644344"/>
                  <a:gd name="connsiteX62" fmla="*/ 240355 w 679610"/>
                  <a:gd name="connsiteY62" fmla="*/ 384893 h 644344"/>
                  <a:gd name="connsiteX63" fmla="*/ 207817 w 679610"/>
                  <a:gd name="connsiteY63" fmla="*/ 373377 h 644344"/>
                  <a:gd name="connsiteX64" fmla="*/ 184805 w 679610"/>
                  <a:gd name="connsiteY64" fmla="*/ 380007 h 644344"/>
                  <a:gd name="connsiteX65" fmla="*/ 197378 w 679610"/>
                  <a:gd name="connsiteY65" fmla="*/ 289500 h 644344"/>
                  <a:gd name="connsiteX66" fmla="*/ 170317 w 679610"/>
                  <a:gd name="connsiteY66" fmla="*/ 263545 h 644344"/>
                  <a:gd name="connsiteX67" fmla="*/ 153896 w 679610"/>
                  <a:gd name="connsiteY67" fmla="*/ 284642 h 644344"/>
                  <a:gd name="connsiteX68" fmla="*/ 138723 w 679610"/>
                  <a:gd name="connsiteY68" fmla="*/ 289767 h 644344"/>
                  <a:gd name="connsiteX69" fmla="*/ 141676 w 679610"/>
                  <a:gd name="connsiteY69" fmla="*/ 257582 h 644344"/>
                  <a:gd name="connsiteX70" fmla="*/ 152629 w 679610"/>
                  <a:gd name="connsiteY70" fmla="*/ 212976 h 644344"/>
                  <a:gd name="connsiteX71" fmla="*/ 128026 w 679610"/>
                  <a:gd name="connsiteY71" fmla="*/ 191231 h 644344"/>
                  <a:gd name="connsiteX72" fmla="*/ 104357 w 679610"/>
                  <a:gd name="connsiteY72" fmla="*/ 210233 h 644344"/>
                  <a:gd name="connsiteX73" fmla="*/ 88012 w 679610"/>
                  <a:gd name="connsiteY73" fmla="*/ 156445 h 644344"/>
                  <a:gd name="connsiteX74" fmla="*/ 38349 w 679610"/>
                  <a:gd name="connsiteY74" fmla="*/ 194993 h 644344"/>
                  <a:gd name="connsiteX75" fmla="*/ 39015 w 679610"/>
                  <a:gd name="connsiteY75" fmla="*/ 219863 h 644344"/>
                  <a:gd name="connsiteX76" fmla="*/ 14450 w 679610"/>
                  <a:gd name="connsiteY76" fmla="*/ 225406 h 644344"/>
                  <a:gd name="connsiteX77" fmla="*/ 7526 w 679610"/>
                  <a:gd name="connsiteY77" fmla="*/ 253572 h 644344"/>
                  <a:gd name="connsiteX78" fmla="*/ 38453 w 679610"/>
                  <a:gd name="connsiteY78" fmla="*/ 303140 h 644344"/>
                  <a:gd name="connsiteX79" fmla="*/ 52331 w 679610"/>
                  <a:gd name="connsiteY79" fmla="*/ 331086 h 644344"/>
                  <a:gd name="connsiteX80" fmla="*/ 2477 w 679610"/>
                  <a:gd name="connsiteY80" fmla="*/ 337182 h 644344"/>
                  <a:gd name="connsiteX81" fmla="*/ 64190 w 679610"/>
                  <a:gd name="connsiteY81" fmla="*/ 405181 h 644344"/>
                  <a:gd name="connsiteX82" fmla="*/ 67047 w 679610"/>
                  <a:gd name="connsiteY82" fmla="*/ 424441 h 644344"/>
                  <a:gd name="connsiteX83" fmla="*/ 35262 w 679610"/>
                  <a:gd name="connsiteY83" fmla="*/ 427613 h 644344"/>
                  <a:gd name="connsiteX84" fmla="*/ 125321 w 679610"/>
                  <a:gd name="connsiteY84" fmla="*/ 519367 h 644344"/>
                  <a:gd name="connsiteX85" fmla="*/ 231458 w 679610"/>
                  <a:gd name="connsiteY85" fmla="*/ 554743 h 644344"/>
                  <a:gd name="connsiteX86" fmla="*/ 328261 w 679610"/>
                  <a:gd name="connsiteY86" fmla="*/ 633819 h 644344"/>
                  <a:gd name="connsiteX87" fmla="*/ 339919 w 679610"/>
                  <a:gd name="connsiteY87" fmla="*/ 644345 h 644344"/>
                  <a:gd name="connsiteX88" fmla="*/ 351454 w 679610"/>
                  <a:gd name="connsiteY88" fmla="*/ 634219 h 644344"/>
                  <a:gd name="connsiteX89" fmla="*/ 448171 w 679610"/>
                  <a:gd name="connsiteY89" fmla="*/ 554743 h 644344"/>
                  <a:gd name="connsiteX90" fmla="*/ 554270 w 679610"/>
                  <a:gd name="connsiteY90" fmla="*/ 519367 h 644344"/>
                  <a:gd name="connsiteX91" fmla="*/ 644358 w 679610"/>
                  <a:gd name="connsiteY91" fmla="*/ 427613 h 644344"/>
                  <a:gd name="connsiteX92" fmla="*/ 612573 w 679610"/>
                  <a:gd name="connsiteY92" fmla="*/ 424441 h 644344"/>
                  <a:gd name="connsiteX93" fmla="*/ 615421 w 679610"/>
                  <a:gd name="connsiteY93" fmla="*/ 405181 h 64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679610" h="644344">
                    <a:moveTo>
                      <a:pt x="343977" y="618770"/>
                    </a:moveTo>
                    <a:cubicBezTo>
                      <a:pt x="343977" y="618770"/>
                      <a:pt x="343510" y="622942"/>
                      <a:pt x="340196" y="622828"/>
                    </a:cubicBezTo>
                    <a:cubicBezTo>
                      <a:pt x="336910" y="622723"/>
                      <a:pt x="337100" y="618770"/>
                      <a:pt x="337100" y="618770"/>
                    </a:cubicBezTo>
                    <a:cubicBezTo>
                      <a:pt x="337100" y="618770"/>
                      <a:pt x="334719" y="474276"/>
                      <a:pt x="334719" y="375339"/>
                    </a:cubicBezTo>
                    <a:cubicBezTo>
                      <a:pt x="334719" y="276403"/>
                      <a:pt x="337100" y="168571"/>
                      <a:pt x="337100" y="168571"/>
                    </a:cubicBezTo>
                    <a:cubicBezTo>
                      <a:pt x="337100" y="168571"/>
                      <a:pt x="337976" y="164465"/>
                      <a:pt x="340748" y="164465"/>
                    </a:cubicBezTo>
                    <a:cubicBezTo>
                      <a:pt x="343520" y="164465"/>
                      <a:pt x="343977" y="168571"/>
                      <a:pt x="343977" y="168571"/>
                    </a:cubicBezTo>
                    <a:cubicBezTo>
                      <a:pt x="343977" y="168571"/>
                      <a:pt x="346397" y="276375"/>
                      <a:pt x="346397" y="375339"/>
                    </a:cubicBezTo>
                    <a:cubicBezTo>
                      <a:pt x="346397" y="474304"/>
                      <a:pt x="343977" y="618770"/>
                      <a:pt x="343977" y="618770"/>
                    </a:cubicBezTo>
                    <a:moveTo>
                      <a:pt x="615421" y="405181"/>
                    </a:moveTo>
                    <a:cubicBezTo>
                      <a:pt x="621364" y="402400"/>
                      <a:pt x="693773" y="380197"/>
                      <a:pt x="677133" y="337182"/>
                    </a:cubicBezTo>
                    <a:cubicBezTo>
                      <a:pt x="665455" y="306940"/>
                      <a:pt x="642948" y="342745"/>
                      <a:pt x="627289" y="331086"/>
                    </a:cubicBezTo>
                    <a:cubicBezTo>
                      <a:pt x="622260" y="327362"/>
                      <a:pt x="619126" y="324390"/>
                      <a:pt x="641138" y="303140"/>
                    </a:cubicBezTo>
                    <a:cubicBezTo>
                      <a:pt x="663189" y="281804"/>
                      <a:pt x="669875" y="266688"/>
                      <a:pt x="672085" y="253572"/>
                    </a:cubicBezTo>
                    <a:cubicBezTo>
                      <a:pt x="674247" y="240465"/>
                      <a:pt x="674237" y="230445"/>
                      <a:pt x="665189" y="225406"/>
                    </a:cubicBezTo>
                    <a:cubicBezTo>
                      <a:pt x="656121" y="220349"/>
                      <a:pt x="644186" y="233703"/>
                      <a:pt x="640595" y="219863"/>
                    </a:cubicBezTo>
                    <a:cubicBezTo>
                      <a:pt x="638395" y="212443"/>
                      <a:pt x="641224" y="208252"/>
                      <a:pt x="641262" y="194993"/>
                    </a:cubicBezTo>
                    <a:cubicBezTo>
                      <a:pt x="641319" y="180477"/>
                      <a:pt x="626374" y="144215"/>
                      <a:pt x="591599" y="156445"/>
                    </a:cubicBezTo>
                    <a:cubicBezTo>
                      <a:pt x="569110" y="164342"/>
                      <a:pt x="581045" y="202937"/>
                      <a:pt x="575254" y="210233"/>
                    </a:cubicBezTo>
                    <a:cubicBezTo>
                      <a:pt x="569300" y="217720"/>
                      <a:pt x="564252" y="194831"/>
                      <a:pt x="551613" y="191231"/>
                    </a:cubicBezTo>
                    <a:cubicBezTo>
                      <a:pt x="537049" y="187116"/>
                      <a:pt x="526867" y="200537"/>
                      <a:pt x="526991" y="212976"/>
                    </a:cubicBezTo>
                    <a:cubicBezTo>
                      <a:pt x="527105" y="225445"/>
                      <a:pt x="535230" y="248619"/>
                      <a:pt x="537944" y="257582"/>
                    </a:cubicBezTo>
                    <a:cubicBezTo>
                      <a:pt x="539449" y="264716"/>
                      <a:pt x="543316" y="284080"/>
                      <a:pt x="540897" y="289767"/>
                    </a:cubicBezTo>
                    <a:cubicBezTo>
                      <a:pt x="537182" y="298339"/>
                      <a:pt x="534030" y="295549"/>
                      <a:pt x="525695" y="284642"/>
                    </a:cubicBezTo>
                    <a:cubicBezTo>
                      <a:pt x="518370" y="274994"/>
                      <a:pt x="522247" y="279042"/>
                      <a:pt x="509303" y="263545"/>
                    </a:cubicBezTo>
                    <a:cubicBezTo>
                      <a:pt x="493196" y="243790"/>
                      <a:pt x="483404" y="271184"/>
                      <a:pt x="482233" y="289500"/>
                    </a:cubicBezTo>
                    <a:cubicBezTo>
                      <a:pt x="481051" y="307807"/>
                      <a:pt x="495025" y="371548"/>
                      <a:pt x="494806" y="380007"/>
                    </a:cubicBezTo>
                    <a:cubicBezTo>
                      <a:pt x="493843" y="418240"/>
                      <a:pt x="472479" y="374416"/>
                      <a:pt x="471793" y="373377"/>
                    </a:cubicBezTo>
                    <a:cubicBezTo>
                      <a:pt x="457782" y="352127"/>
                      <a:pt x="430826" y="362081"/>
                      <a:pt x="439237" y="384893"/>
                    </a:cubicBezTo>
                    <a:cubicBezTo>
                      <a:pt x="454610" y="426470"/>
                      <a:pt x="468393" y="462341"/>
                      <a:pt x="453857" y="498012"/>
                    </a:cubicBezTo>
                    <a:cubicBezTo>
                      <a:pt x="451915" y="502784"/>
                      <a:pt x="449305" y="511109"/>
                      <a:pt x="445733" y="519367"/>
                    </a:cubicBezTo>
                    <a:cubicBezTo>
                      <a:pt x="564071" y="409696"/>
                      <a:pt x="596618" y="257753"/>
                      <a:pt x="596656" y="257601"/>
                    </a:cubicBezTo>
                    <a:cubicBezTo>
                      <a:pt x="597094" y="256020"/>
                      <a:pt x="599914" y="254515"/>
                      <a:pt x="601352" y="254991"/>
                    </a:cubicBezTo>
                    <a:cubicBezTo>
                      <a:pt x="602838" y="255458"/>
                      <a:pt x="603543" y="258391"/>
                      <a:pt x="603086" y="259973"/>
                    </a:cubicBezTo>
                    <a:cubicBezTo>
                      <a:pt x="603019" y="260239"/>
                      <a:pt x="564424" y="485858"/>
                      <a:pt x="358103" y="601063"/>
                    </a:cubicBezTo>
                    <a:cubicBezTo>
                      <a:pt x="353521" y="603520"/>
                      <a:pt x="353007" y="600872"/>
                      <a:pt x="352111" y="596796"/>
                    </a:cubicBezTo>
                    <a:cubicBezTo>
                      <a:pt x="353102" y="561039"/>
                      <a:pt x="354598" y="536731"/>
                      <a:pt x="367914" y="528873"/>
                    </a:cubicBezTo>
                    <a:cubicBezTo>
                      <a:pt x="479042" y="463179"/>
                      <a:pt x="442932" y="432994"/>
                      <a:pt x="419901" y="428498"/>
                    </a:cubicBezTo>
                    <a:cubicBezTo>
                      <a:pt x="396841" y="424022"/>
                      <a:pt x="383706" y="386503"/>
                      <a:pt x="415472" y="370215"/>
                    </a:cubicBezTo>
                    <a:cubicBezTo>
                      <a:pt x="471422" y="338897"/>
                      <a:pt x="500016" y="227073"/>
                      <a:pt x="430531" y="251524"/>
                    </a:cubicBezTo>
                    <a:cubicBezTo>
                      <a:pt x="424197" y="252048"/>
                      <a:pt x="378505" y="275708"/>
                      <a:pt x="418786" y="207137"/>
                    </a:cubicBezTo>
                    <a:cubicBezTo>
                      <a:pt x="456906" y="138538"/>
                      <a:pt x="445161" y="77445"/>
                      <a:pt x="405633" y="104048"/>
                    </a:cubicBezTo>
                    <a:cubicBezTo>
                      <a:pt x="395260" y="111011"/>
                      <a:pt x="365913" y="141948"/>
                      <a:pt x="371790" y="97209"/>
                    </a:cubicBezTo>
                    <a:cubicBezTo>
                      <a:pt x="382296" y="29315"/>
                      <a:pt x="365399" y="5103"/>
                      <a:pt x="345377" y="674"/>
                    </a:cubicBezTo>
                    <a:cubicBezTo>
                      <a:pt x="345377" y="674"/>
                      <a:pt x="343282" y="312"/>
                      <a:pt x="341605" y="140"/>
                    </a:cubicBezTo>
                    <a:lnTo>
                      <a:pt x="339796" y="226"/>
                    </a:lnTo>
                    <a:lnTo>
                      <a:pt x="339796" y="7"/>
                    </a:lnTo>
                    <a:cubicBezTo>
                      <a:pt x="338596" y="-79"/>
                      <a:pt x="334185" y="674"/>
                      <a:pt x="334185" y="674"/>
                    </a:cubicBezTo>
                    <a:cubicBezTo>
                      <a:pt x="314164" y="5103"/>
                      <a:pt x="297295" y="29315"/>
                      <a:pt x="307754" y="97209"/>
                    </a:cubicBezTo>
                    <a:cubicBezTo>
                      <a:pt x="313631" y="141948"/>
                      <a:pt x="284284" y="111011"/>
                      <a:pt x="273949" y="104048"/>
                    </a:cubicBezTo>
                    <a:cubicBezTo>
                      <a:pt x="234402" y="77445"/>
                      <a:pt x="222676" y="138538"/>
                      <a:pt x="260795" y="207137"/>
                    </a:cubicBezTo>
                    <a:cubicBezTo>
                      <a:pt x="301058" y="275708"/>
                      <a:pt x="255366" y="252048"/>
                      <a:pt x="249032" y="251524"/>
                    </a:cubicBezTo>
                    <a:cubicBezTo>
                      <a:pt x="179547" y="227073"/>
                      <a:pt x="208141" y="338897"/>
                      <a:pt x="264110" y="370215"/>
                    </a:cubicBezTo>
                    <a:cubicBezTo>
                      <a:pt x="295895" y="386503"/>
                      <a:pt x="282722" y="424022"/>
                      <a:pt x="259671" y="428498"/>
                    </a:cubicBezTo>
                    <a:cubicBezTo>
                      <a:pt x="236650" y="432994"/>
                      <a:pt x="200521" y="463179"/>
                      <a:pt x="311640" y="528873"/>
                    </a:cubicBezTo>
                    <a:cubicBezTo>
                      <a:pt x="324975" y="536741"/>
                      <a:pt x="326632" y="561210"/>
                      <a:pt x="327585" y="597081"/>
                    </a:cubicBezTo>
                    <a:cubicBezTo>
                      <a:pt x="326699" y="601034"/>
                      <a:pt x="326013" y="603492"/>
                      <a:pt x="321508" y="601063"/>
                    </a:cubicBezTo>
                    <a:cubicBezTo>
                      <a:pt x="115196" y="485858"/>
                      <a:pt x="76591" y="260239"/>
                      <a:pt x="76544" y="259973"/>
                    </a:cubicBezTo>
                    <a:cubicBezTo>
                      <a:pt x="76096" y="258391"/>
                      <a:pt x="77210" y="255458"/>
                      <a:pt x="78687" y="254991"/>
                    </a:cubicBezTo>
                    <a:cubicBezTo>
                      <a:pt x="80125" y="254515"/>
                      <a:pt x="82430" y="257058"/>
                      <a:pt x="82878" y="258630"/>
                    </a:cubicBezTo>
                    <a:cubicBezTo>
                      <a:pt x="82925" y="258801"/>
                      <a:pt x="115548" y="409696"/>
                      <a:pt x="233897" y="519367"/>
                    </a:cubicBezTo>
                    <a:cubicBezTo>
                      <a:pt x="230315" y="511109"/>
                      <a:pt x="227715" y="502784"/>
                      <a:pt x="225743" y="498012"/>
                    </a:cubicBezTo>
                    <a:cubicBezTo>
                      <a:pt x="211218" y="462341"/>
                      <a:pt x="225010" y="426470"/>
                      <a:pt x="240355" y="384893"/>
                    </a:cubicBezTo>
                    <a:cubicBezTo>
                      <a:pt x="248775" y="362081"/>
                      <a:pt x="221848" y="352127"/>
                      <a:pt x="207817" y="373377"/>
                    </a:cubicBezTo>
                    <a:cubicBezTo>
                      <a:pt x="207150" y="374416"/>
                      <a:pt x="185767" y="418240"/>
                      <a:pt x="184805" y="380007"/>
                    </a:cubicBezTo>
                    <a:cubicBezTo>
                      <a:pt x="184567" y="371548"/>
                      <a:pt x="198540" y="307807"/>
                      <a:pt x="197378" y="289500"/>
                    </a:cubicBezTo>
                    <a:cubicBezTo>
                      <a:pt x="196206" y="271184"/>
                      <a:pt x="186424" y="243790"/>
                      <a:pt x="170317" y="263545"/>
                    </a:cubicBezTo>
                    <a:cubicBezTo>
                      <a:pt x="157383" y="279042"/>
                      <a:pt x="161231" y="274994"/>
                      <a:pt x="153896" y="284642"/>
                    </a:cubicBezTo>
                    <a:cubicBezTo>
                      <a:pt x="145600" y="295549"/>
                      <a:pt x="142428" y="298339"/>
                      <a:pt x="138723" y="289767"/>
                    </a:cubicBezTo>
                    <a:cubicBezTo>
                      <a:pt x="136294" y="284080"/>
                      <a:pt x="140161" y="264716"/>
                      <a:pt x="141676" y="257582"/>
                    </a:cubicBezTo>
                    <a:cubicBezTo>
                      <a:pt x="144371" y="248619"/>
                      <a:pt x="152506" y="225445"/>
                      <a:pt x="152629" y="212976"/>
                    </a:cubicBezTo>
                    <a:cubicBezTo>
                      <a:pt x="152753" y="200537"/>
                      <a:pt x="142561" y="187116"/>
                      <a:pt x="128026" y="191231"/>
                    </a:cubicBezTo>
                    <a:cubicBezTo>
                      <a:pt x="115368" y="194831"/>
                      <a:pt x="110319" y="217720"/>
                      <a:pt x="104357" y="210233"/>
                    </a:cubicBezTo>
                    <a:cubicBezTo>
                      <a:pt x="98566" y="202937"/>
                      <a:pt x="110519" y="164342"/>
                      <a:pt x="88012" y="156445"/>
                    </a:cubicBezTo>
                    <a:cubicBezTo>
                      <a:pt x="53236" y="144215"/>
                      <a:pt x="38301" y="180477"/>
                      <a:pt x="38349" y="194993"/>
                    </a:cubicBezTo>
                    <a:cubicBezTo>
                      <a:pt x="38387" y="208252"/>
                      <a:pt x="41235" y="212443"/>
                      <a:pt x="39015" y="219863"/>
                    </a:cubicBezTo>
                    <a:cubicBezTo>
                      <a:pt x="35434" y="233703"/>
                      <a:pt x="23480" y="220349"/>
                      <a:pt x="14450" y="225406"/>
                    </a:cubicBezTo>
                    <a:cubicBezTo>
                      <a:pt x="5383" y="230445"/>
                      <a:pt x="5363" y="240465"/>
                      <a:pt x="7526" y="253572"/>
                    </a:cubicBezTo>
                    <a:cubicBezTo>
                      <a:pt x="9745" y="266688"/>
                      <a:pt x="16441" y="281804"/>
                      <a:pt x="38453" y="303140"/>
                    </a:cubicBezTo>
                    <a:cubicBezTo>
                      <a:pt x="60485" y="324390"/>
                      <a:pt x="57360" y="327362"/>
                      <a:pt x="52331" y="331086"/>
                    </a:cubicBezTo>
                    <a:cubicBezTo>
                      <a:pt x="36653" y="342745"/>
                      <a:pt x="14174" y="306940"/>
                      <a:pt x="2477" y="337182"/>
                    </a:cubicBezTo>
                    <a:cubicBezTo>
                      <a:pt x="-14163" y="380197"/>
                      <a:pt x="58256" y="402400"/>
                      <a:pt x="64190" y="405181"/>
                    </a:cubicBezTo>
                    <a:cubicBezTo>
                      <a:pt x="79715" y="412573"/>
                      <a:pt x="88231" y="429422"/>
                      <a:pt x="67047" y="424441"/>
                    </a:cubicBezTo>
                    <a:cubicBezTo>
                      <a:pt x="58522" y="422479"/>
                      <a:pt x="45473" y="416297"/>
                      <a:pt x="35262" y="427613"/>
                    </a:cubicBezTo>
                    <a:cubicBezTo>
                      <a:pt x="8288" y="457550"/>
                      <a:pt x="78620" y="509756"/>
                      <a:pt x="125321" y="519367"/>
                    </a:cubicBezTo>
                    <a:cubicBezTo>
                      <a:pt x="172032" y="528997"/>
                      <a:pt x="213828" y="546742"/>
                      <a:pt x="231458" y="554743"/>
                    </a:cubicBezTo>
                    <a:cubicBezTo>
                      <a:pt x="248842" y="562601"/>
                      <a:pt x="323089" y="613284"/>
                      <a:pt x="328261" y="633819"/>
                    </a:cubicBezTo>
                    <a:cubicBezTo>
                      <a:pt x="329585" y="639868"/>
                      <a:pt x="332757" y="644345"/>
                      <a:pt x="339919" y="644345"/>
                    </a:cubicBezTo>
                    <a:cubicBezTo>
                      <a:pt x="347082" y="644345"/>
                      <a:pt x="350130" y="640354"/>
                      <a:pt x="351454" y="634219"/>
                    </a:cubicBezTo>
                    <a:cubicBezTo>
                      <a:pt x="356169" y="614103"/>
                      <a:pt x="430721" y="562601"/>
                      <a:pt x="448171" y="554743"/>
                    </a:cubicBezTo>
                    <a:cubicBezTo>
                      <a:pt x="465793" y="546742"/>
                      <a:pt x="507579" y="528997"/>
                      <a:pt x="554270" y="519367"/>
                    </a:cubicBezTo>
                    <a:cubicBezTo>
                      <a:pt x="600990" y="509756"/>
                      <a:pt x="671332" y="457550"/>
                      <a:pt x="644358" y="427613"/>
                    </a:cubicBezTo>
                    <a:cubicBezTo>
                      <a:pt x="634118" y="416297"/>
                      <a:pt x="621088" y="422479"/>
                      <a:pt x="612573" y="424441"/>
                    </a:cubicBezTo>
                    <a:cubicBezTo>
                      <a:pt x="591380" y="429422"/>
                      <a:pt x="599895" y="412573"/>
                      <a:pt x="615421" y="405181"/>
                    </a:cubicBezTo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851AD370-E4E8-D6C0-B98A-85B8D170234D}"/>
                  </a:ext>
                </a:extLst>
              </p:cNvPr>
              <p:cNvSpPr/>
              <p:nvPr/>
            </p:nvSpPr>
            <p:spPr>
              <a:xfrm>
                <a:off x="7926600" y="5159073"/>
                <a:ext cx="1173546" cy="1168098"/>
              </a:xfrm>
              <a:custGeom>
                <a:avLst/>
                <a:gdLst>
                  <a:gd name="connsiteX0" fmla="*/ 1109615 w 1173546"/>
                  <a:gd name="connsiteY0" fmla="*/ 675694 h 1168098"/>
                  <a:gd name="connsiteX1" fmla="*/ 1088574 w 1173546"/>
                  <a:gd name="connsiteY1" fmla="*/ 702002 h 1168098"/>
                  <a:gd name="connsiteX2" fmla="*/ 1086288 w 1173546"/>
                  <a:gd name="connsiteY2" fmla="*/ 702821 h 1168098"/>
                  <a:gd name="connsiteX3" fmla="*/ 1079649 w 1173546"/>
                  <a:gd name="connsiteY3" fmla="*/ 686667 h 1168098"/>
                  <a:gd name="connsiteX4" fmla="*/ 1081964 w 1173546"/>
                  <a:gd name="connsiteY4" fmla="*/ 685714 h 1168098"/>
                  <a:gd name="connsiteX5" fmla="*/ 1092746 w 1173546"/>
                  <a:gd name="connsiteY5" fmla="*/ 672846 h 1168098"/>
                  <a:gd name="connsiteX6" fmla="*/ 1090155 w 1173546"/>
                  <a:gd name="connsiteY6" fmla="*/ 660178 h 1168098"/>
                  <a:gd name="connsiteX7" fmla="*/ 1069391 w 1173546"/>
                  <a:gd name="connsiteY7" fmla="*/ 649681 h 1168098"/>
                  <a:gd name="connsiteX8" fmla="*/ 1039711 w 1173546"/>
                  <a:gd name="connsiteY8" fmla="*/ 663940 h 1168098"/>
                  <a:gd name="connsiteX9" fmla="*/ 1045826 w 1173546"/>
                  <a:gd name="connsiteY9" fmla="*/ 680657 h 1168098"/>
                  <a:gd name="connsiteX10" fmla="*/ 1047750 w 1173546"/>
                  <a:gd name="connsiteY10" fmla="*/ 682400 h 1168098"/>
                  <a:gd name="connsiteX11" fmla="*/ 1036082 w 1173546"/>
                  <a:gd name="connsiteY11" fmla="*/ 694706 h 1168098"/>
                  <a:gd name="connsiteX12" fmla="*/ 1034282 w 1173546"/>
                  <a:gd name="connsiteY12" fmla="*/ 693163 h 1168098"/>
                  <a:gd name="connsiteX13" fmla="*/ 1022823 w 1173546"/>
                  <a:gd name="connsiteY13" fmla="*/ 661102 h 1168098"/>
                  <a:gd name="connsiteX14" fmla="*/ 1072315 w 1173546"/>
                  <a:gd name="connsiteY14" fmla="*/ 632517 h 1168098"/>
                  <a:gd name="connsiteX15" fmla="*/ 1104052 w 1173546"/>
                  <a:gd name="connsiteY15" fmla="*/ 650281 h 1168098"/>
                  <a:gd name="connsiteX16" fmla="*/ 1109615 w 1173546"/>
                  <a:gd name="connsiteY16" fmla="*/ 675694 h 1168098"/>
                  <a:gd name="connsiteX17" fmla="*/ 1089727 w 1173546"/>
                  <a:gd name="connsiteY17" fmla="*/ 749722 h 1168098"/>
                  <a:gd name="connsiteX18" fmla="*/ 1008126 w 1173546"/>
                  <a:gd name="connsiteY18" fmla="*/ 724300 h 1168098"/>
                  <a:gd name="connsiteX19" fmla="*/ 1012460 w 1173546"/>
                  <a:gd name="connsiteY19" fmla="*/ 710432 h 1168098"/>
                  <a:gd name="connsiteX20" fmla="*/ 1013212 w 1173546"/>
                  <a:gd name="connsiteY20" fmla="*/ 708041 h 1168098"/>
                  <a:gd name="connsiteX21" fmla="*/ 1094794 w 1173546"/>
                  <a:gd name="connsiteY21" fmla="*/ 733435 h 1168098"/>
                  <a:gd name="connsiteX22" fmla="*/ 1089727 w 1173546"/>
                  <a:gd name="connsiteY22" fmla="*/ 749722 h 1168098"/>
                  <a:gd name="connsiteX23" fmla="*/ 1071686 w 1173546"/>
                  <a:gd name="connsiteY23" fmla="*/ 796366 h 1168098"/>
                  <a:gd name="connsiteX24" fmla="*/ 1009422 w 1173546"/>
                  <a:gd name="connsiteY24" fmla="*/ 767753 h 1168098"/>
                  <a:gd name="connsiteX25" fmla="*/ 992619 w 1173546"/>
                  <a:gd name="connsiteY25" fmla="*/ 803996 h 1168098"/>
                  <a:gd name="connsiteX26" fmla="*/ 977275 w 1173546"/>
                  <a:gd name="connsiteY26" fmla="*/ 796947 h 1168098"/>
                  <a:gd name="connsiteX27" fmla="*/ 1000154 w 1173546"/>
                  <a:gd name="connsiteY27" fmla="*/ 747503 h 1168098"/>
                  <a:gd name="connsiteX28" fmla="*/ 1001239 w 1173546"/>
                  <a:gd name="connsiteY28" fmla="*/ 745227 h 1168098"/>
                  <a:gd name="connsiteX29" fmla="*/ 1078897 w 1173546"/>
                  <a:gd name="connsiteY29" fmla="*/ 780879 h 1168098"/>
                  <a:gd name="connsiteX30" fmla="*/ 1071686 w 1173546"/>
                  <a:gd name="connsiteY30" fmla="*/ 796366 h 1168098"/>
                  <a:gd name="connsiteX31" fmla="*/ 586788 w 1173546"/>
                  <a:gd name="connsiteY31" fmla="*/ 964521 h 1168098"/>
                  <a:gd name="connsiteX32" fmla="*/ 204530 w 1173546"/>
                  <a:gd name="connsiteY32" fmla="*/ 584044 h 1168098"/>
                  <a:gd name="connsiteX33" fmla="*/ 586788 w 1173546"/>
                  <a:gd name="connsiteY33" fmla="*/ 203559 h 1168098"/>
                  <a:gd name="connsiteX34" fmla="*/ 969026 w 1173546"/>
                  <a:gd name="connsiteY34" fmla="*/ 584044 h 1168098"/>
                  <a:gd name="connsiteX35" fmla="*/ 586788 w 1173546"/>
                  <a:gd name="connsiteY35" fmla="*/ 964521 h 1168098"/>
                  <a:gd name="connsiteX36" fmla="*/ 119615 w 1173546"/>
                  <a:gd name="connsiteY36" fmla="*/ 337442 h 1168098"/>
                  <a:gd name="connsiteX37" fmla="*/ 147571 w 1173546"/>
                  <a:gd name="connsiteY37" fmla="*/ 291027 h 1168098"/>
                  <a:gd name="connsiteX38" fmla="*/ 148857 w 1173546"/>
                  <a:gd name="connsiteY38" fmla="*/ 288865 h 1168098"/>
                  <a:gd name="connsiteX39" fmla="*/ 163268 w 1173546"/>
                  <a:gd name="connsiteY39" fmla="*/ 297475 h 1168098"/>
                  <a:gd name="connsiteX40" fmla="*/ 142818 w 1173546"/>
                  <a:gd name="connsiteY40" fmla="*/ 331413 h 1168098"/>
                  <a:gd name="connsiteX41" fmla="*/ 155543 w 1173546"/>
                  <a:gd name="connsiteY41" fmla="*/ 338976 h 1168098"/>
                  <a:gd name="connsiteX42" fmla="*/ 167402 w 1173546"/>
                  <a:gd name="connsiteY42" fmla="*/ 319268 h 1168098"/>
                  <a:gd name="connsiteX43" fmla="*/ 181775 w 1173546"/>
                  <a:gd name="connsiteY43" fmla="*/ 327870 h 1168098"/>
                  <a:gd name="connsiteX44" fmla="*/ 169907 w 1173546"/>
                  <a:gd name="connsiteY44" fmla="*/ 347577 h 1168098"/>
                  <a:gd name="connsiteX45" fmla="*/ 187357 w 1173546"/>
                  <a:gd name="connsiteY45" fmla="*/ 357978 h 1168098"/>
                  <a:gd name="connsiteX46" fmla="*/ 208683 w 1173546"/>
                  <a:gd name="connsiteY46" fmla="*/ 322555 h 1168098"/>
                  <a:gd name="connsiteX47" fmla="*/ 223075 w 1173546"/>
                  <a:gd name="connsiteY47" fmla="*/ 331146 h 1168098"/>
                  <a:gd name="connsiteX48" fmla="*/ 192939 w 1173546"/>
                  <a:gd name="connsiteY48" fmla="*/ 381191 h 1168098"/>
                  <a:gd name="connsiteX49" fmla="*/ 119615 w 1173546"/>
                  <a:gd name="connsiteY49" fmla="*/ 337442 h 1168098"/>
                  <a:gd name="connsiteX50" fmla="*/ 177413 w 1173546"/>
                  <a:gd name="connsiteY50" fmla="*/ 415776 h 1168098"/>
                  <a:gd name="connsiteX51" fmla="*/ 142027 w 1173546"/>
                  <a:gd name="connsiteY51" fmla="*/ 419576 h 1168098"/>
                  <a:gd name="connsiteX52" fmla="*/ 137093 w 1173546"/>
                  <a:gd name="connsiteY52" fmla="*/ 432664 h 1168098"/>
                  <a:gd name="connsiteX53" fmla="*/ 166926 w 1173546"/>
                  <a:gd name="connsiteY53" fmla="*/ 443760 h 1168098"/>
                  <a:gd name="connsiteX54" fmla="*/ 161001 w 1173546"/>
                  <a:gd name="connsiteY54" fmla="*/ 459515 h 1168098"/>
                  <a:gd name="connsiteX55" fmla="*/ 80924 w 1173546"/>
                  <a:gd name="connsiteY55" fmla="*/ 429711 h 1168098"/>
                  <a:gd name="connsiteX56" fmla="*/ 94164 w 1173546"/>
                  <a:gd name="connsiteY56" fmla="*/ 394459 h 1168098"/>
                  <a:gd name="connsiteX57" fmla="*/ 128959 w 1173546"/>
                  <a:gd name="connsiteY57" fmla="*/ 377276 h 1168098"/>
                  <a:gd name="connsiteX58" fmla="*/ 146656 w 1173546"/>
                  <a:gd name="connsiteY58" fmla="*/ 401041 h 1168098"/>
                  <a:gd name="connsiteX59" fmla="*/ 146656 w 1173546"/>
                  <a:gd name="connsiteY59" fmla="*/ 401517 h 1168098"/>
                  <a:gd name="connsiteX60" fmla="*/ 184290 w 1173546"/>
                  <a:gd name="connsiteY60" fmla="*/ 397545 h 1168098"/>
                  <a:gd name="connsiteX61" fmla="*/ 177422 w 1173546"/>
                  <a:gd name="connsiteY61" fmla="*/ 415776 h 1168098"/>
                  <a:gd name="connsiteX62" fmla="*/ 149924 w 1173546"/>
                  <a:gd name="connsiteY62" fmla="*/ 782726 h 1168098"/>
                  <a:gd name="connsiteX63" fmla="*/ 103870 w 1173546"/>
                  <a:gd name="connsiteY63" fmla="*/ 799919 h 1168098"/>
                  <a:gd name="connsiteX64" fmla="*/ 97860 w 1173546"/>
                  <a:gd name="connsiteY64" fmla="*/ 783955 h 1168098"/>
                  <a:gd name="connsiteX65" fmla="*/ 143589 w 1173546"/>
                  <a:gd name="connsiteY65" fmla="*/ 766877 h 1168098"/>
                  <a:gd name="connsiteX66" fmla="*/ 157620 w 1173546"/>
                  <a:gd name="connsiteY66" fmla="*/ 756180 h 1168098"/>
                  <a:gd name="connsiteX67" fmla="*/ 157477 w 1173546"/>
                  <a:gd name="connsiteY67" fmla="*/ 744846 h 1168098"/>
                  <a:gd name="connsiteX68" fmla="*/ 133131 w 1173546"/>
                  <a:gd name="connsiteY68" fmla="*/ 736854 h 1168098"/>
                  <a:gd name="connsiteX69" fmla="*/ 86649 w 1173546"/>
                  <a:gd name="connsiteY69" fmla="*/ 754190 h 1168098"/>
                  <a:gd name="connsiteX70" fmla="*/ 80639 w 1173546"/>
                  <a:gd name="connsiteY70" fmla="*/ 738216 h 1168098"/>
                  <a:gd name="connsiteX71" fmla="*/ 126902 w 1173546"/>
                  <a:gd name="connsiteY71" fmla="*/ 720957 h 1168098"/>
                  <a:gd name="connsiteX72" fmla="*/ 173603 w 1173546"/>
                  <a:gd name="connsiteY72" fmla="*/ 739073 h 1168098"/>
                  <a:gd name="connsiteX73" fmla="*/ 149924 w 1173546"/>
                  <a:gd name="connsiteY73" fmla="*/ 782726 h 1168098"/>
                  <a:gd name="connsiteX74" fmla="*/ 61417 w 1173546"/>
                  <a:gd name="connsiteY74" fmla="*/ 649081 h 1168098"/>
                  <a:gd name="connsiteX75" fmla="*/ 69580 w 1173546"/>
                  <a:gd name="connsiteY75" fmla="*/ 619935 h 1168098"/>
                  <a:gd name="connsiteX76" fmla="*/ 71104 w 1173546"/>
                  <a:gd name="connsiteY76" fmla="*/ 617925 h 1168098"/>
                  <a:gd name="connsiteX77" fmla="*/ 84773 w 1173546"/>
                  <a:gd name="connsiteY77" fmla="*/ 628402 h 1168098"/>
                  <a:gd name="connsiteX78" fmla="*/ 83163 w 1173546"/>
                  <a:gd name="connsiteY78" fmla="*/ 630403 h 1168098"/>
                  <a:gd name="connsiteX79" fmla="*/ 78315 w 1173546"/>
                  <a:gd name="connsiteY79" fmla="*/ 647976 h 1168098"/>
                  <a:gd name="connsiteX80" fmla="*/ 82163 w 1173546"/>
                  <a:gd name="connsiteY80" fmla="*/ 656587 h 1168098"/>
                  <a:gd name="connsiteX81" fmla="*/ 87039 w 1173546"/>
                  <a:gd name="connsiteY81" fmla="*/ 657835 h 1168098"/>
                  <a:gd name="connsiteX82" fmla="*/ 95164 w 1173546"/>
                  <a:gd name="connsiteY82" fmla="*/ 641033 h 1168098"/>
                  <a:gd name="connsiteX83" fmla="*/ 118329 w 1173546"/>
                  <a:gd name="connsiteY83" fmla="*/ 610648 h 1168098"/>
                  <a:gd name="connsiteX84" fmla="*/ 137503 w 1173546"/>
                  <a:gd name="connsiteY84" fmla="*/ 615277 h 1168098"/>
                  <a:gd name="connsiteX85" fmla="*/ 148895 w 1173546"/>
                  <a:gd name="connsiteY85" fmla="*/ 639308 h 1168098"/>
                  <a:gd name="connsiteX86" fmla="*/ 138808 w 1173546"/>
                  <a:gd name="connsiteY86" fmla="*/ 671151 h 1168098"/>
                  <a:gd name="connsiteX87" fmla="*/ 137198 w 1173546"/>
                  <a:gd name="connsiteY87" fmla="*/ 672894 h 1168098"/>
                  <a:gd name="connsiteX88" fmla="*/ 123958 w 1173546"/>
                  <a:gd name="connsiteY88" fmla="*/ 662264 h 1168098"/>
                  <a:gd name="connsiteX89" fmla="*/ 125663 w 1173546"/>
                  <a:gd name="connsiteY89" fmla="*/ 660283 h 1168098"/>
                  <a:gd name="connsiteX90" fmla="*/ 131997 w 1173546"/>
                  <a:gd name="connsiteY90" fmla="*/ 640413 h 1168098"/>
                  <a:gd name="connsiteX91" fmla="*/ 121196 w 1173546"/>
                  <a:gd name="connsiteY91" fmla="*/ 627564 h 1168098"/>
                  <a:gd name="connsiteX92" fmla="*/ 112347 w 1173546"/>
                  <a:gd name="connsiteY92" fmla="*/ 645033 h 1168098"/>
                  <a:gd name="connsiteX93" fmla="*/ 89706 w 1173546"/>
                  <a:gd name="connsiteY93" fmla="*/ 674808 h 1168098"/>
                  <a:gd name="connsiteX94" fmla="*/ 72342 w 1173546"/>
                  <a:gd name="connsiteY94" fmla="*/ 670179 h 1168098"/>
                  <a:gd name="connsiteX95" fmla="*/ 61417 w 1173546"/>
                  <a:gd name="connsiteY95" fmla="*/ 649081 h 1168098"/>
                  <a:gd name="connsiteX96" fmla="*/ 145494 w 1173546"/>
                  <a:gd name="connsiteY96" fmla="*/ 588188 h 1168098"/>
                  <a:gd name="connsiteX97" fmla="*/ 134074 w 1173546"/>
                  <a:gd name="connsiteY97" fmla="*/ 599980 h 1168098"/>
                  <a:gd name="connsiteX98" fmla="*/ 122158 w 1173546"/>
                  <a:gd name="connsiteY98" fmla="*/ 588578 h 1168098"/>
                  <a:gd name="connsiteX99" fmla="*/ 133693 w 1173546"/>
                  <a:gd name="connsiteY99" fmla="*/ 576834 h 1168098"/>
                  <a:gd name="connsiteX100" fmla="*/ 145494 w 1173546"/>
                  <a:gd name="connsiteY100" fmla="*/ 588188 h 1168098"/>
                  <a:gd name="connsiteX101" fmla="*/ 158906 w 1173546"/>
                  <a:gd name="connsiteY101" fmla="*/ 692315 h 1168098"/>
                  <a:gd name="connsiteX102" fmla="*/ 150486 w 1173546"/>
                  <a:gd name="connsiteY102" fmla="*/ 706326 h 1168098"/>
                  <a:gd name="connsiteX103" fmla="*/ 136274 w 1173546"/>
                  <a:gd name="connsiteY103" fmla="*/ 697963 h 1168098"/>
                  <a:gd name="connsiteX104" fmla="*/ 144790 w 1173546"/>
                  <a:gd name="connsiteY104" fmla="*/ 683914 h 1168098"/>
                  <a:gd name="connsiteX105" fmla="*/ 144809 w 1173546"/>
                  <a:gd name="connsiteY105" fmla="*/ 683914 h 1168098"/>
                  <a:gd name="connsiteX106" fmla="*/ 158906 w 1173546"/>
                  <a:gd name="connsiteY106" fmla="*/ 692315 h 1168098"/>
                  <a:gd name="connsiteX107" fmla="*/ 65180 w 1173546"/>
                  <a:gd name="connsiteY107" fmla="*/ 494205 h 1168098"/>
                  <a:gd name="connsiteX108" fmla="*/ 86220 w 1173546"/>
                  <a:gd name="connsiteY108" fmla="*/ 467925 h 1168098"/>
                  <a:gd name="connsiteX109" fmla="*/ 88497 w 1173546"/>
                  <a:gd name="connsiteY109" fmla="*/ 467087 h 1168098"/>
                  <a:gd name="connsiteX110" fmla="*/ 95079 w 1173546"/>
                  <a:gd name="connsiteY110" fmla="*/ 483108 h 1168098"/>
                  <a:gd name="connsiteX111" fmla="*/ 92755 w 1173546"/>
                  <a:gd name="connsiteY111" fmla="*/ 484070 h 1168098"/>
                  <a:gd name="connsiteX112" fmla="*/ 82058 w 1173546"/>
                  <a:gd name="connsiteY112" fmla="*/ 497043 h 1168098"/>
                  <a:gd name="connsiteX113" fmla="*/ 84687 w 1173546"/>
                  <a:gd name="connsiteY113" fmla="*/ 509835 h 1168098"/>
                  <a:gd name="connsiteX114" fmla="*/ 105385 w 1173546"/>
                  <a:gd name="connsiteY114" fmla="*/ 520332 h 1168098"/>
                  <a:gd name="connsiteX115" fmla="*/ 135084 w 1173546"/>
                  <a:gd name="connsiteY115" fmla="*/ 505968 h 1168098"/>
                  <a:gd name="connsiteX116" fmla="*/ 135436 w 1173546"/>
                  <a:gd name="connsiteY116" fmla="*/ 502129 h 1168098"/>
                  <a:gd name="connsiteX117" fmla="*/ 133007 w 1173546"/>
                  <a:gd name="connsiteY117" fmla="*/ 493890 h 1168098"/>
                  <a:gd name="connsiteX118" fmla="*/ 124530 w 1173546"/>
                  <a:gd name="connsiteY118" fmla="*/ 488604 h 1168098"/>
                  <a:gd name="connsiteX119" fmla="*/ 122377 w 1173546"/>
                  <a:gd name="connsiteY119" fmla="*/ 501177 h 1168098"/>
                  <a:gd name="connsiteX120" fmla="*/ 105947 w 1173546"/>
                  <a:gd name="connsiteY120" fmla="*/ 498405 h 1168098"/>
                  <a:gd name="connsiteX121" fmla="*/ 111033 w 1173546"/>
                  <a:gd name="connsiteY121" fmla="*/ 468516 h 1168098"/>
                  <a:gd name="connsiteX122" fmla="*/ 122711 w 1173546"/>
                  <a:gd name="connsiteY122" fmla="*/ 470478 h 1168098"/>
                  <a:gd name="connsiteX123" fmla="*/ 146990 w 1173546"/>
                  <a:gd name="connsiteY123" fmla="*/ 484299 h 1168098"/>
                  <a:gd name="connsiteX124" fmla="*/ 151981 w 1173546"/>
                  <a:gd name="connsiteY124" fmla="*/ 508806 h 1168098"/>
                  <a:gd name="connsiteX125" fmla="*/ 138332 w 1173546"/>
                  <a:gd name="connsiteY125" fmla="*/ 531000 h 1168098"/>
                  <a:gd name="connsiteX126" fmla="*/ 102499 w 1173546"/>
                  <a:gd name="connsiteY126" fmla="*/ 537372 h 1168098"/>
                  <a:gd name="connsiteX127" fmla="*/ 70742 w 1173546"/>
                  <a:gd name="connsiteY127" fmla="*/ 519617 h 1168098"/>
                  <a:gd name="connsiteX128" fmla="*/ 64627 w 1173546"/>
                  <a:gd name="connsiteY128" fmla="*/ 500472 h 1168098"/>
                  <a:gd name="connsiteX129" fmla="*/ 65180 w 1173546"/>
                  <a:gd name="connsiteY129" fmla="*/ 494205 h 1168098"/>
                  <a:gd name="connsiteX130" fmla="*/ 204273 w 1173546"/>
                  <a:gd name="connsiteY130" fmla="*/ 220713 h 1168098"/>
                  <a:gd name="connsiteX131" fmla="*/ 205921 w 1173546"/>
                  <a:gd name="connsiteY131" fmla="*/ 218799 h 1168098"/>
                  <a:gd name="connsiteX132" fmla="*/ 218646 w 1173546"/>
                  <a:gd name="connsiteY132" fmla="*/ 229705 h 1168098"/>
                  <a:gd name="connsiteX133" fmla="*/ 192700 w 1173546"/>
                  <a:gd name="connsiteY133" fmla="*/ 259680 h 1168098"/>
                  <a:gd name="connsiteX134" fmla="*/ 203930 w 1173546"/>
                  <a:gd name="connsiteY134" fmla="*/ 269319 h 1168098"/>
                  <a:gd name="connsiteX135" fmla="*/ 218989 w 1173546"/>
                  <a:gd name="connsiteY135" fmla="*/ 251879 h 1168098"/>
                  <a:gd name="connsiteX136" fmla="*/ 231715 w 1173546"/>
                  <a:gd name="connsiteY136" fmla="*/ 262785 h 1168098"/>
                  <a:gd name="connsiteX137" fmla="*/ 216637 w 1173546"/>
                  <a:gd name="connsiteY137" fmla="*/ 280206 h 1168098"/>
                  <a:gd name="connsiteX138" fmla="*/ 232039 w 1173546"/>
                  <a:gd name="connsiteY138" fmla="*/ 293418 h 1168098"/>
                  <a:gd name="connsiteX139" fmla="*/ 259099 w 1173546"/>
                  <a:gd name="connsiteY139" fmla="*/ 262118 h 1168098"/>
                  <a:gd name="connsiteX140" fmla="*/ 271825 w 1173546"/>
                  <a:gd name="connsiteY140" fmla="*/ 273025 h 1168098"/>
                  <a:gd name="connsiteX141" fmla="*/ 233582 w 1173546"/>
                  <a:gd name="connsiteY141" fmla="*/ 317230 h 1168098"/>
                  <a:gd name="connsiteX142" fmla="*/ 168812 w 1173546"/>
                  <a:gd name="connsiteY142" fmla="*/ 261699 h 1168098"/>
                  <a:gd name="connsiteX143" fmla="*/ 204273 w 1173546"/>
                  <a:gd name="connsiteY143" fmla="*/ 220713 h 1168098"/>
                  <a:gd name="connsiteX144" fmla="*/ 243564 w 1173546"/>
                  <a:gd name="connsiteY144" fmla="*/ 184223 h 1168098"/>
                  <a:gd name="connsiteX145" fmla="*/ 299418 w 1173546"/>
                  <a:gd name="connsiteY145" fmla="*/ 203711 h 1168098"/>
                  <a:gd name="connsiteX146" fmla="*/ 302971 w 1173546"/>
                  <a:gd name="connsiteY146" fmla="*/ 205064 h 1168098"/>
                  <a:gd name="connsiteX147" fmla="*/ 296961 w 1173546"/>
                  <a:gd name="connsiteY147" fmla="*/ 197710 h 1168098"/>
                  <a:gd name="connsiteX148" fmla="*/ 269424 w 1173546"/>
                  <a:gd name="connsiteY148" fmla="*/ 163544 h 1168098"/>
                  <a:gd name="connsiteX149" fmla="*/ 280511 w 1173546"/>
                  <a:gd name="connsiteY149" fmla="*/ 154648 h 1168098"/>
                  <a:gd name="connsiteX150" fmla="*/ 282493 w 1173546"/>
                  <a:gd name="connsiteY150" fmla="*/ 153076 h 1168098"/>
                  <a:gd name="connsiteX151" fmla="*/ 336032 w 1173546"/>
                  <a:gd name="connsiteY151" fmla="*/ 219446 h 1168098"/>
                  <a:gd name="connsiteX152" fmla="*/ 323993 w 1173546"/>
                  <a:gd name="connsiteY152" fmla="*/ 229038 h 1168098"/>
                  <a:gd name="connsiteX153" fmla="*/ 266119 w 1173546"/>
                  <a:gd name="connsiteY153" fmla="*/ 209445 h 1168098"/>
                  <a:gd name="connsiteX154" fmla="*/ 263843 w 1173546"/>
                  <a:gd name="connsiteY154" fmla="*/ 208607 h 1168098"/>
                  <a:gd name="connsiteX155" fmla="*/ 269796 w 1173546"/>
                  <a:gd name="connsiteY155" fmla="*/ 215894 h 1168098"/>
                  <a:gd name="connsiteX156" fmla="*/ 297475 w 1173546"/>
                  <a:gd name="connsiteY156" fmla="*/ 250212 h 1168098"/>
                  <a:gd name="connsiteX157" fmla="*/ 284407 w 1173546"/>
                  <a:gd name="connsiteY157" fmla="*/ 260699 h 1168098"/>
                  <a:gd name="connsiteX158" fmla="*/ 230867 w 1173546"/>
                  <a:gd name="connsiteY158" fmla="*/ 194329 h 1168098"/>
                  <a:gd name="connsiteX159" fmla="*/ 243564 w 1173546"/>
                  <a:gd name="connsiteY159" fmla="*/ 184223 h 1168098"/>
                  <a:gd name="connsiteX160" fmla="*/ 384972 w 1173546"/>
                  <a:gd name="connsiteY160" fmla="*/ 97984 h 1168098"/>
                  <a:gd name="connsiteX161" fmla="*/ 405537 w 1173546"/>
                  <a:gd name="connsiteY161" fmla="*/ 96707 h 1168098"/>
                  <a:gd name="connsiteX162" fmla="*/ 417719 w 1173546"/>
                  <a:gd name="connsiteY162" fmla="*/ 109442 h 1168098"/>
                  <a:gd name="connsiteX163" fmla="*/ 419500 w 1173546"/>
                  <a:gd name="connsiteY163" fmla="*/ 117653 h 1168098"/>
                  <a:gd name="connsiteX164" fmla="*/ 415823 w 1173546"/>
                  <a:gd name="connsiteY164" fmla="*/ 126806 h 1168098"/>
                  <a:gd name="connsiteX165" fmla="*/ 434426 w 1173546"/>
                  <a:gd name="connsiteY165" fmla="*/ 140037 h 1168098"/>
                  <a:gd name="connsiteX166" fmla="*/ 437169 w 1173546"/>
                  <a:gd name="connsiteY166" fmla="*/ 152210 h 1168098"/>
                  <a:gd name="connsiteX167" fmla="*/ 435578 w 1173546"/>
                  <a:gd name="connsiteY167" fmla="*/ 160553 h 1168098"/>
                  <a:gd name="connsiteX168" fmla="*/ 417404 w 1173546"/>
                  <a:gd name="connsiteY168" fmla="*/ 176727 h 1168098"/>
                  <a:gd name="connsiteX169" fmla="*/ 385686 w 1173546"/>
                  <a:gd name="connsiteY169" fmla="*/ 190167 h 1168098"/>
                  <a:gd name="connsiteX170" fmla="*/ 352187 w 1173546"/>
                  <a:gd name="connsiteY170" fmla="*/ 111862 h 1168098"/>
                  <a:gd name="connsiteX171" fmla="*/ 384972 w 1173546"/>
                  <a:gd name="connsiteY171" fmla="*/ 97984 h 1168098"/>
                  <a:gd name="connsiteX172" fmla="*/ 461020 w 1173546"/>
                  <a:gd name="connsiteY172" fmla="*/ 72914 h 1168098"/>
                  <a:gd name="connsiteX173" fmla="*/ 471202 w 1173546"/>
                  <a:gd name="connsiteY173" fmla="*/ 120444 h 1168098"/>
                  <a:gd name="connsiteX174" fmla="*/ 491071 w 1173546"/>
                  <a:gd name="connsiteY174" fmla="*/ 137398 h 1168098"/>
                  <a:gd name="connsiteX175" fmla="*/ 502615 w 1173546"/>
                  <a:gd name="connsiteY175" fmla="*/ 114595 h 1168098"/>
                  <a:gd name="connsiteX176" fmla="*/ 492243 w 1173546"/>
                  <a:gd name="connsiteY176" fmla="*/ 66265 h 1168098"/>
                  <a:gd name="connsiteX177" fmla="*/ 506530 w 1173546"/>
                  <a:gd name="connsiteY177" fmla="*/ 63246 h 1168098"/>
                  <a:gd name="connsiteX178" fmla="*/ 508997 w 1173546"/>
                  <a:gd name="connsiteY178" fmla="*/ 62713 h 1168098"/>
                  <a:gd name="connsiteX179" fmla="*/ 519322 w 1173546"/>
                  <a:gd name="connsiteY179" fmla="*/ 110795 h 1168098"/>
                  <a:gd name="connsiteX180" fmla="*/ 515817 w 1173546"/>
                  <a:gd name="connsiteY180" fmla="*/ 140751 h 1168098"/>
                  <a:gd name="connsiteX181" fmla="*/ 494424 w 1173546"/>
                  <a:gd name="connsiteY181" fmla="*/ 154095 h 1168098"/>
                  <a:gd name="connsiteX182" fmla="*/ 470192 w 1173546"/>
                  <a:gd name="connsiteY182" fmla="*/ 150666 h 1168098"/>
                  <a:gd name="connsiteX183" fmla="*/ 454562 w 1173546"/>
                  <a:gd name="connsiteY183" fmla="*/ 124339 h 1168098"/>
                  <a:gd name="connsiteX184" fmla="*/ 444275 w 1173546"/>
                  <a:gd name="connsiteY184" fmla="*/ 76467 h 1168098"/>
                  <a:gd name="connsiteX185" fmla="*/ 461020 w 1173546"/>
                  <a:gd name="connsiteY185" fmla="*/ 72914 h 1168098"/>
                  <a:gd name="connsiteX186" fmla="*/ 557146 w 1173546"/>
                  <a:gd name="connsiteY186" fmla="*/ 58798 h 1168098"/>
                  <a:gd name="connsiteX187" fmla="*/ 559651 w 1173546"/>
                  <a:gd name="connsiteY187" fmla="*/ 58636 h 1168098"/>
                  <a:gd name="connsiteX188" fmla="*/ 565480 w 1173546"/>
                  <a:gd name="connsiteY188" fmla="*/ 143523 h 1168098"/>
                  <a:gd name="connsiteX189" fmla="*/ 548392 w 1173546"/>
                  <a:gd name="connsiteY189" fmla="*/ 144675 h 1168098"/>
                  <a:gd name="connsiteX190" fmla="*/ 542592 w 1173546"/>
                  <a:gd name="connsiteY190" fmla="*/ 59788 h 1168098"/>
                  <a:gd name="connsiteX191" fmla="*/ 557146 w 1173546"/>
                  <a:gd name="connsiteY191" fmla="*/ 58798 h 1168098"/>
                  <a:gd name="connsiteX192" fmla="*/ 591664 w 1173546"/>
                  <a:gd name="connsiteY192" fmla="*/ 59855 h 1168098"/>
                  <a:gd name="connsiteX193" fmla="*/ 591798 w 1173546"/>
                  <a:gd name="connsiteY193" fmla="*/ 57360 h 1168098"/>
                  <a:gd name="connsiteX194" fmla="*/ 608905 w 1173546"/>
                  <a:gd name="connsiteY194" fmla="*/ 58322 h 1168098"/>
                  <a:gd name="connsiteX195" fmla="*/ 605009 w 1173546"/>
                  <a:gd name="connsiteY195" fmla="*/ 126492 h 1168098"/>
                  <a:gd name="connsiteX196" fmla="*/ 645071 w 1173546"/>
                  <a:gd name="connsiteY196" fmla="*/ 128749 h 1168098"/>
                  <a:gd name="connsiteX197" fmla="*/ 644071 w 1173546"/>
                  <a:gd name="connsiteY197" fmla="*/ 145561 h 1168098"/>
                  <a:gd name="connsiteX198" fmla="*/ 586959 w 1173546"/>
                  <a:gd name="connsiteY198" fmla="*/ 142323 h 1168098"/>
                  <a:gd name="connsiteX199" fmla="*/ 591664 w 1173546"/>
                  <a:gd name="connsiteY199" fmla="*/ 59855 h 1168098"/>
                  <a:gd name="connsiteX200" fmla="*/ 680028 w 1173546"/>
                  <a:gd name="connsiteY200" fmla="*/ 67647 h 1168098"/>
                  <a:gd name="connsiteX201" fmla="*/ 680628 w 1173546"/>
                  <a:gd name="connsiteY201" fmla="*/ 65199 h 1168098"/>
                  <a:gd name="connsiteX202" fmla="*/ 704412 w 1173546"/>
                  <a:gd name="connsiteY202" fmla="*/ 70856 h 1168098"/>
                  <a:gd name="connsiteX203" fmla="*/ 735044 w 1173546"/>
                  <a:gd name="connsiteY203" fmla="*/ 121910 h 1168098"/>
                  <a:gd name="connsiteX204" fmla="*/ 684562 w 1173546"/>
                  <a:gd name="connsiteY204" fmla="*/ 153629 h 1168098"/>
                  <a:gd name="connsiteX205" fmla="*/ 660730 w 1173546"/>
                  <a:gd name="connsiteY205" fmla="*/ 147952 h 1168098"/>
                  <a:gd name="connsiteX206" fmla="*/ 680028 w 1173546"/>
                  <a:gd name="connsiteY206" fmla="*/ 67647 h 1168098"/>
                  <a:gd name="connsiteX207" fmla="*/ 771773 w 1173546"/>
                  <a:gd name="connsiteY207" fmla="*/ 93431 h 1168098"/>
                  <a:gd name="connsiteX208" fmla="*/ 772706 w 1173546"/>
                  <a:gd name="connsiteY208" fmla="*/ 91097 h 1168098"/>
                  <a:gd name="connsiteX209" fmla="*/ 788641 w 1173546"/>
                  <a:gd name="connsiteY209" fmla="*/ 97326 h 1168098"/>
                  <a:gd name="connsiteX210" fmla="*/ 757419 w 1173546"/>
                  <a:gd name="connsiteY210" fmla="*/ 176527 h 1168098"/>
                  <a:gd name="connsiteX211" fmla="*/ 741483 w 1173546"/>
                  <a:gd name="connsiteY211" fmla="*/ 170297 h 1168098"/>
                  <a:gd name="connsiteX212" fmla="*/ 771773 w 1173546"/>
                  <a:gd name="connsiteY212" fmla="*/ 93431 h 1168098"/>
                  <a:gd name="connsiteX213" fmla="*/ 820303 w 1173546"/>
                  <a:gd name="connsiteY213" fmla="*/ 110471 h 1168098"/>
                  <a:gd name="connsiteX214" fmla="*/ 834400 w 1173546"/>
                  <a:gd name="connsiteY214" fmla="*/ 118472 h 1168098"/>
                  <a:gd name="connsiteX215" fmla="*/ 836705 w 1173546"/>
                  <a:gd name="connsiteY215" fmla="*/ 177356 h 1168098"/>
                  <a:gd name="connsiteX216" fmla="*/ 836762 w 1173546"/>
                  <a:gd name="connsiteY216" fmla="*/ 181137 h 1168098"/>
                  <a:gd name="connsiteX217" fmla="*/ 841438 w 1173546"/>
                  <a:gd name="connsiteY217" fmla="*/ 172869 h 1168098"/>
                  <a:gd name="connsiteX218" fmla="*/ 863213 w 1173546"/>
                  <a:gd name="connsiteY218" fmla="*/ 134826 h 1168098"/>
                  <a:gd name="connsiteX219" fmla="*/ 877776 w 1173546"/>
                  <a:gd name="connsiteY219" fmla="*/ 143104 h 1168098"/>
                  <a:gd name="connsiteX220" fmla="*/ 835428 w 1173546"/>
                  <a:gd name="connsiteY220" fmla="*/ 217037 h 1168098"/>
                  <a:gd name="connsiteX221" fmla="*/ 822074 w 1173546"/>
                  <a:gd name="connsiteY221" fmla="*/ 209426 h 1168098"/>
                  <a:gd name="connsiteX222" fmla="*/ 819122 w 1173546"/>
                  <a:gd name="connsiteY222" fmla="*/ 148647 h 1168098"/>
                  <a:gd name="connsiteX223" fmla="*/ 819064 w 1173546"/>
                  <a:gd name="connsiteY223" fmla="*/ 146247 h 1168098"/>
                  <a:gd name="connsiteX224" fmla="*/ 814445 w 1173546"/>
                  <a:gd name="connsiteY224" fmla="*/ 154410 h 1168098"/>
                  <a:gd name="connsiteX225" fmla="*/ 792556 w 1173546"/>
                  <a:gd name="connsiteY225" fmla="*/ 192672 h 1168098"/>
                  <a:gd name="connsiteX226" fmla="*/ 777955 w 1173546"/>
                  <a:gd name="connsiteY226" fmla="*/ 184394 h 1168098"/>
                  <a:gd name="connsiteX227" fmla="*/ 819045 w 1173546"/>
                  <a:gd name="connsiteY227" fmla="*/ 112662 h 1168098"/>
                  <a:gd name="connsiteX228" fmla="*/ 820303 w 1173546"/>
                  <a:gd name="connsiteY228" fmla="*/ 110471 h 1168098"/>
                  <a:gd name="connsiteX229" fmla="*/ 933926 w 1173546"/>
                  <a:gd name="connsiteY229" fmla="*/ 184976 h 1168098"/>
                  <a:gd name="connsiteX230" fmla="*/ 945728 w 1173546"/>
                  <a:gd name="connsiteY230" fmla="*/ 216456 h 1168098"/>
                  <a:gd name="connsiteX231" fmla="*/ 945223 w 1173546"/>
                  <a:gd name="connsiteY231" fmla="*/ 218837 h 1168098"/>
                  <a:gd name="connsiteX232" fmla="*/ 928078 w 1173546"/>
                  <a:gd name="connsiteY232" fmla="*/ 216170 h 1168098"/>
                  <a:gd name="connsiteX233" fmla="*/ 928421 w 1173546"/>
                  <a:gd name="connsiteY233" fmla="*/ 213703 h 1168098"/>
                  <a:gd name="connsiteX234" fmla="*/ 922763 w 1173546"/>
                  <a:gd name="connsiteY234" fmla="*/ 197901 h 1168098"/>
                  <a:gd name="connsiteX235" fmla="*/ 910438 w 1173546"/>
                  <a:gd name="connsiteY235" fmla="*/ 193548 h 1168098"/>
                  <a:gd name="connsiteX236" fmla="*/ 890731 w 1173546"/>
                  <a:gd name="connsiteY236" fmla="*/ 205769 h 1168098"/>
                  <a:gd name="connsiteX237" fmla="*/ 881558 w 1173546"/>
                  <a:gd name="connsiteY237" fmla="*/ 227028 h 1168098"/>
                  <a:gd name="connsiteX238" fmla="*/ 887768 w 1173546"/>
                  <a:gd name="connsiteY238" fmla="*/ 238506 h 1168098"/>
                  <a:gd name="connsiteX239" fmla="*/ 899227 w 1173546"/>
                  <a:gd name="connsiteY239" fmla="*/ 242973 h 1168098"/>
                  <a:gd name="connsiteX240" fmla="*/ 908133 w 1173546"/>
                  <a:gd name="connsiteY240" fmla="*/ 238458 h 1168098"/>
                  <a:gd name="connsiteX241" fmla="*/ 898455 w 1173546"/>
                  <a:gd name="connsiteY241" fmla="*/ 230162 h 1168098"/>
                  <a:gd name="connsiteX242" fmla="*/ 909295 w 1173546"/>
                  <a:gd name="connsiteY242" fmla="*/ 217561 h 1168098"/>
                  <a:gd name="connsiteX243" fmla="*/ 932421 w 1173546"/>
                  <a:gd name="connsiteY243" fmla="*/ 237315 h 1168098"/>
                  <a:gd name="connsiteX244" fmla="*/ 924678 w 1173546"/>
                  <a:gd name="connsiteY244" fmla="*/ 246250 h 1168098"/>
                  <a:gd name="connsiteX245" fmla="*/ 900274 w 1173546"/>
                  <a:gd name="connsiteY245" fmla="*/ 259842 h 1168098"/>
                  <a:gd name="connsiteX246" fmla="*/ 876614 w 1173546"/>
                  <a:gd name="connsiteY246" fmla="*/ 251441 h 1168098"/>
                  <a:gd name="connsiteX247" fmla="*/ 864527 w 1173546"/>
                  <a:gd name="connsiteY247" fmla="*/ 228362 h 1168098"/>
                  <a:gd name="connsiteX248" fmla="*/ 877538 w 1173546"/>
                  <a:gd name="connsiteY248" fmla="*/ 194510 h 1168098"/>
                  <a:gd name="connsiteX249" fmla="*/ 909180 w 1173546"/>
                  <a:gd name="connsiteY249" fmla="*/ 176584 h 1168098"/>
                  <a:gd name="connsiteX250" fmla="*/ 933926 w 1173546"/>
                  <a:gd name="connsiteY250" fmla="*/ 184976 h 1168098"/>
                  <a:gd name="connsiteX251" fmla="*/ 949843 w 1173546"/>
                  <a:gd name="connsiteY251" fmla="*/ 314858 h 1168098"/>
                  <a:gd name="connsiteX252" fmla="*/ 971312 w 1173546"/>
                  <a:gd name="connsiteY252" fmla="*/ 285598 h 1168098"/>
                  <a:gd name="connsiteX253" fmla="*/ 1028233 w 1173546"/>
                  <a:gd name="connsiteY253" fmla="*/ 291122 h 1168098"/>
                  <a:gd name="connsiteX254" fmla="*/ 1031291 w 1173546"/>
                  <a:gd name="connsiteY254" fmla="*/ 324583 h 1168098"/>
                  <a:gd name="connsiteX255" fmla="*/ 1030196 w 1173546"/>
                  <a:gd name="connsiteY255" fmla="*/ 326755 h 1168098"/>
                  <a:gd name="connsiteX256" fmla="*/ 1014184 w 1173546"/>
                  <a:gd name="connsiteY256" fmla="*/ 319688 h 1168098"/>
                  <a:gd name="connsiteX257" fmla="*/ 1015203 w 1173546"/>
                  <a:gd name="connsiteY257" fmla="*/ 317402 h 1168098"/>
                  <a:gd name="connsiteX258" fmla="*/ 1014031 w 1173546"/>
                  <a:gd name="connsiteY258" fmla="*/ 300695 h 1168098"/>
                  <a:gd name="connsiteX259" fmla="*/ 1003354 w 1173546"/>
                  <a:gd name="connsiteY259" fmla="*/ 293294 h 1168098"/>
                  <a:gd name="connsiteX260" fmla="*/ 981113 w 1173546"/>
                  <a:gd name="connsiteY260" fmla="*/ 299999 h 1168098"/>
                  <a:gd name="connsiteX261" fmla="*/ 969540 w 1173546"/>
                  <a:gd name="connsiteY261" fmla="*/ 330708 h 1168098"/>
                  <a:gd name="connsiteX262" fmla="*/ 985552 w 1173546"/>
                  <a:gd name="connsiteY262" fmla="*/ 338604 h 1168098"/>
                  <a:gd name="connsiteX263" fmla="*/ 988162 w 1173546"/>
                  <a:gd name="connsiteY263" fmla="*/ 338519 h 1168098"/>
                  <a:gd name="connsiteX264" fmla="*/ 988314 w 1173546"/>
                  <a:gd name="connsiteY264" fmla="*/ 355425 h 1168098"/>
                  <a:gd name="connsiteX265" fmla="*/ 985923 w 1173546"/>
                  <a:gd name="connsiteY265" fmla="*/ 355587 h 1168098"/>
                  <a:gd name="connsiteX266" fmla="*/ 955377 w 1173546"/>
                  <a:gd name="connsiteY266" fmla="*/ 340290 h 1168098"/>
                  <a:gd name="connsiteX267" fmla="*/ 949843 w 1173546"/>
                  <a:gd name="connsiteY267" fmla="*/ 314858 h 1168098"/>
                  <a:gd name="connsiteX268" fmla="*/ 1073296 w 1173546"/>
                  <a:gd name="connsiteY268" fmla="*/ 372980 h 1168098"/>
                  <a:gd name="connsiteX269" fmla="*/ 1074115 w 1173546"/>
                  <a:gd name="connsiteY269" fmla="*/ 399098 h 1168098"/>
                  <a:gd name="connsiteX270" fmla="*/ 1047655 w 1173546"/>
                  <a:gd name="connsiteY270" fmla="*/ 423948 h 1168098"/>
                  <a:gd name="connsiteX271" fmla="*/ 1011412 w 1173546"/>
                  <a:gd name="connsiteY271" fmla="*/ 426415 h 1168098"/>
                  <a:gd name="connsiteX272" fmla="*/ 992677 w 1173546"/>
                  <a:gd name="connsiteY272" fmla="*/ 408080 h 1168098"/>
                  <a:gd name="connsiteX273" fmla="*/ 991867 w 1173546"/>
                  <a:gd name="connsiteY273" fmla="*/ 382067 h 1168098"/>
                  <a:gd name="connsiteX274" fmla="*/ 1018327 w 1173546"/>
                  <a:gd name="connsiteY274" fmla="*/ 357216 h 1168098"/>
                  <a:gd name="connsiteX275" fmla="*/ 1073296 w 1173546"/>
                  <a:gd name="connsiteY275" fmla="*/ 372980 h 1168098"/>
                  <a:gd name="connsiteX276" fmla="*/ 1096918 w 1173546"/>
                  <a:gd name="connsiteY276" fmla="*/ 438931 h 1168098"/>
                  <a:gd name="connsiteX277" fmla="*/ 1100585 w 1173546"/>
                  <a:gd name="connsiteY277" fmla="*/ 455581 h 1168098"/>
                  <a:gd name="connsiteX278" fmla="*/ 1052874 w 1173546"/>
                  <a:gd name="connsiteY278" fmla="*/ 466011 h 1168098"/>
                  <a:gd name="connsiteX279" fmla="*/ 1037434 w 1173546"/>
                  <a:gd name="connsiteY279" fmla="*/ 474621 h 1168098"/>
                  <a:gd name="connsiteX280" fmla="*/ 1035977 w 1173546"/>
                  <a:gd name="connsiteY280" fmla="*/ 485842 h 1168098"/>
                  <a:gd name="connsiteX281" fmla="*/ 1042178 w 1173546"/>
                  <a:gd name="connsiteY281" fmla="*/ 495938 h 1168098"/>
                  <a:gd name="connsiteX282" fmla="*/ 1058942 w 1173546"/>
                  <a:gd name="connsiteY282" fmla="*/ 497215 h 1168098"/>
                  <a:gd name="connsiteX283" fmla="*/ 1107443 w 1173546"/>
                  <a:gd name="connsiteY283" fmla="*/ 486632 h 1168098"/>
                  <a:gd name="connsiteX284" fmla="*/ 1111101 w 1173546"/>
                  <a:gd name="connsiteY284" fmla="*/ 503291 h 1168098"/>
                  <a:gd name="connsiteX285" fmla="*/ 1062857 w 1173546"/>
                  <a:gd name="connsiteY285" fmla="*/ 513836 h 1168098"/>
                  <a:gd name="connsiteX286" fmla="*/ 1019185 w 1173546"/>
                  <a:gd name="connsiteY286" fmla="*/ 489271 h 1168098"/>
                  <a:gd name="connsiteX287" fmla="*/ 1048874 w 1173546"/>
                  <a:gd name="connsiteY287" fmla="*/ 449418 h 1168098"/>
                  <a:gd name="connsiteX288" fmla="*/ 1094451 w 1173546"/>
                  <a:gd name="connsiteY288" fmla="*/ 439474 h 1168098"/>
                  <a:gd name="connsiteX289" fmla="*/ 1096918 w 1173546"/>
                  <a:gd name="connsiteY289" fmla="*/ 438931 h 1168098"/>
                  <a:gd name="connsiteX290" fmla="*/ 1115463 w 1173546"/>
                  <a:gd name="connsiteY290" fmla="*/ 540372 h 1168098"/>
                  <a:gd name="connsiteX291" fmla="*/ 1115825 w 1173546"/>
                  <a:gd name="connsiteY291" fmla="*/ 556517 h 1168098"/>
                  <a:gd name="connsiteX292" fmla="*/ 1066219 w 1173546"/>
                  <a:gd name="connsiteY292" fmla="*/ 588721 h 1168098"/>
                  <a:gd name="connsiteX293" fmla="*/ 1062990 w 1173546"/>
                  <a:gd name="connsiteY293" fmla="*/ 590693 h 1168098"/>
                  <a:gd name="connsiteX294" fmla="*/ 1072487 w 1173546"/>
                  <a:gd name="connsiteY294" fmla="*/ 590426 h 1168098"/>
                  <a:gd name="connsiteX295" fmla="*/ 1116502 w 1173546"/>
                  <a:gd name="connsiteY295" fmla="*/ 589540 h 1168098"/>
                  <a:gd name="connsiteX296" fmla="*/ 1116844 w 1173546"/>
                  <a:gd name="connsiteY296" fmla="*/ 606219 h 1168098"/>
                  <a:gd name="connsiteX297" fmla="*/ 1031396 w 1173546"/>
                  <a:gd name="connsiteY297" fmla="*/ 607981 h 1168098"/>
                  <a:gd name="connsiteX298" fmla="*/ 1031053 w 1173546"/>
                  <a:gd name="connsiteY298" fmla="*/ 592646 h 1168098"/>
                  <a:gd name="connsiteX299" fmla="*/ 1081964 w 1173546"/>
                  <a:gd name="connsiteY299" fmla="*/ 558965 h 1168098"/>
                  <a:gd name="connsiteX300" fmla="*/ 1084012 w 1173546"/>
                  <a:gd name="connsiteY300" fmla="*/ 557670 h 1168098"/>
                  <a:gd name="connsiteX301" fmla="*/ 1074582 w 1173546"/>
                  <a:gd name="connsiteY301" fmla="*/ 557917 h 1168098"/>
                  <a:gd name="connsiteX302" fmla="*/ 1030367 w 1173546"/>
                  <a:gd name="connsiteY302" fmla="*/ 558822 h 1168098"/>
                  <a:gd name="connsiteX303" fmla="*/ 1030024 w 1173546"/>
                  <a:gd name="connsiteY303" fmla="*/ 542106 h 1168098"/>
                  <a:gd name="connsiteX304" fmla="*/ 1112930 w 1173546"/>
                  <a:gd name="connsiteY304" fmla="*/ 540429 h 1168098"/>
                  <a:gd name="connsiteX305" fmla="*/ 1115463 w 1173546"/>
                  <a:gd name="connsiteY305" fmla="*/ 540372 h 1168098"/>
                  <a:gd name="connsiteX306" fmla="*/ 586769 w 1173546"/>
                  <a:gd name="connsiteY306" fmla="*/ 0 h 1168098"/>
                  <a:gd name="connsiteX307" fmla="*/ 0 w 1173546"/>
                  <a:gd name="connsiteY307" fmla="*/ 584044 h 1168098"/>
                  <a:gd name="connsiteX308" fmla="*/ 586769 w 1173546"/>
                  <a:gd name="connsiteY308" fmla="*/ 1168098 h 1168098"/>
                  <a:gd name="connsiteX309" fmla="*/ 1173547 w 1173546"/>
                  <a:gd name="connsiteY309" fmla="*/ 584044 h 1168098"/>
                  <a:gd name="connsiteX310" fmla="*/ 586769 w 1173546"/>
                  <a:gd name="connsiteY310" fmla="*/ 0 h 116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</a:cxnLst>
                <a:rect l="l" t="t" r="r" b="b"/>
                <a:pathLst>
                  <a:path w="1173546" h="1168098">
                    <a:moveTo>
                      <a:pt x="1109615" y="675694"/>
                    </a:moveTo>
                    <a:cubicBezTo>
                      <a:pt x="1107329" y="689134"/>
                      <a:pt x="1100442" y="697725"/>
                      <a:pt x="1088574" y="702002"/>
                    </a:cubicBezTo>
                    <a:lnTo>
                      <a:pt x="1086288" y="702821"/>
                    </a:lnTo>
                    <a:lnTo>
                      <a:pt x="1079649" y="686667"/>
                    </a:lnTo>
                    <a:lnTo>
                      <a:pt x="1081964" y="685714"/>
                    </a:lnTo>
                    <a:cubicBezTo>
                      <a:pt x="1088841" y="682838"/>
                      <a:pt x="1091575" y="679590"/>
                      <a:pt x="1092746" y="672846"/>
                    </a:cubicBezTo>
                    <a:cubicBezTo>
                      <a:pt x="1093575" y="668007"/>
                      <a:pt x="1092698" y="663712"/>
                      <a:pt x="1090155" y="660178"/>
                    </a:cubicBezTo>
                    <a:cubicBezTo>
                      <a:pt x="1086431" y="654958"/>
                      <a:pt x="1079240" y="651320"/>
                      <a:pt x="1069391" y="649681"/>
                    </a:cubicBezTo>
                    <a:cubicBezTo>
                      <a:pt x="1052570" y="646862"/>
                      <a:pt x="1041749" y="652043"/>
                      <a:pt x="1039711" y="663940"/>
                    </a:cubicBezTo>
                    <a:cubicBezTo>
                      <a:pt x="1038539" y="670912"/>
                      <a:pt x="1040302" y="675751"/>
                      <a:pt x="1045826" y="680657"/>
                    </a:cubicBezTo>
                    <a:lnTo>
                      <a:pt x="1047750" y="682400"/>
                    </a:lnTo>
                    <a:lnTo>
                      <a:pt x="1036082" y="694706"/>
                    </a:lnTo>
                    <a:lnTo>
                      <a:pt x="1034282" y="693163"/>
                    </a:lnTo>
                    <a:cubicBezTo>
                      <a:pt x="1024719" y="685286"/>
                      <a:pt x="1020623" y="673884"/>
                      <a:pt x="1022823" y="661102"/>
                    </a:cubicBezTo>
                    <a:cubicBezTo>
                      <a:pt x="1026452" y="639632"/>
                      <a:pt x="1046340" y="628145"/>
                      <a:pt x="1072315" y="632517"/>
                    </a:cubicBezTo>
                    <a:cubicBezTo>
                      <a:pt x="1086279" y="634879"/>
                      <a:pt x="1097537" y="641166"/>
                      <a:pt x="1104052" y="650281"/>
                    </a:cubicBezTo>
                    <a:cubicBezTo>
                      <a:pt x="1109253" y="657558"/>
                      <a:pt x="1111215" y="666398"/>
                      <a:pt x="1109615" y="675694"/>
                    </a:cubicBezTo>
                    <a:moveTo>
                      <a:pt x="1089727" y="749722"/>
                    </a:moveTo>
                    <a:lnTo>
                      <a:pt x="1008126" y="724300"/>
                    </a:lnTo>
                    <a:lnTo>
                      <a:pt x="1012460" y="710432"/>
                    </a:lnTo>
                    <a:lnTo>
                      <a:pt x="1013212" y="708041"/>
                    </a:lnTo>
                    <a:lnTo>
                      <a:pt x="1094794" y="733435"/>
                    </a:lnTo>
                    <a:lnTo>
                      <a:pt x="1089727" y="749722"/>
                    </a:lnTo>
                    <a:close/>
                    <a:moveTo>
                      <a:pt x="1071686" y="796366"/>
                    </a:moveTo>
                    <a:cubicBezTo>
                      <a:pt x="1071686" y="796366"/>
                      <a:pt x="1013689" y="769706"/>
                      <a:pt x="1009422" y="767753"/>
                    </a:cubicBezTo>
                    <a:cubicBezTo>
                      <a:pt x="1007545" y="771754"/>
                      <a:pt x="992619" y="803996"/>
                      <a:pt x="992619" y="803996"/>
                    </a:cubicBezTo>
                    <a:lnTo>
                      <a:pt x="977275" y="796947"/>
                    </a:lnTo>
                    <a:lnTo>
                      <a:pt x="1000154" y="747503"/>
                    </a:lnTo>
                    <a:lnTo>
                      <a:pt x="1001239" y="745227"/>
                    </a:lnTo>
                    <a:lnTo>
                      <a:pt x="1078897" y="780879"/>
                    </a:lnTo>
                    <a:lnTo>
                      <a:pt x="1071686" y="796366"/>
                    </a:lnTo>
                    <a:close/>
                    <a:moveTo>
                      <a:pt x="586788" y="964521"/>
                    </a:moveTo>
                    <a:cubicBezTo>
                      <a:pt x="375666" y="964521"/>
                      <a:pt x="204530" y="794185"/>
                      <a:pt x="204530" y="584044"/>
                    </a:cubicBezTo>
                    <a:cubicBezTo>
                      <a:pt x="204530" y="373904"/>
                      <a:pt x="375666" y="203559"/>
                      <a:pt x="586788" y="203559"/>
                    </a:cubicBezTo>
                    <a:cubicBezTo>
                      <a:pt x="797909" y="203559"/>
                      <a:pt x="969026" y="373913"/>
                      <a:pt x="969026" y="584044"/>
                    </a:cubicBezTo>
                    <a:cubicBezTo>
                      <a:pt x="969026" y="794175"/>
                      <a:pt x="797881" y="964521"/>
                      <a:pt x="586788" y="964521"/>
                    </a:cubicBezTo>
                    <a:moveTo>
                      <a:pt x="119615" y="337442"/>
                    </a:moveTo>
                    <a:lnTo>
                      <a:pt x="147571" y="291027"/>
                    </a:lnTo>
                    <a:lnTo>
                      <a:pt x="148857" y="288865"/>
                    </a:lnTo>
                    <a:lnTo>
                      <a:pt x="163268" y="297475"/>
                    </a:lnTo>
                    <a:cubicBezTo>
                      <a:pt x="163268" y="297475"/>
                      <a:pt x="145094" y="327622"/>
                      <a:pt x="142818" y="331413"/>
                    </a:cubicBezTo>
                    <a:cubicBezTo>
                      <a:pt x="145647" y="333099"/>
                      <a:pt x="152705" y="337290"/>
                      <a:pt x="155543" y="338976"/>
                    </a:cubicBezTo>
                    <a:cubicBezTo>
                      <a:pt x="157582" y="335537"/>
                      <a:pt x="167402" y="319268"/>
                      <a:pt x="167402" y="319268"/>
                    </a:cubicBezTo>
                    <a:lnTo>
                      <a:pt x="181775" y="327870"/>
                    </a:lnTo>
                    <a:cubicBezTo>
                      <a:pt x="181775" y="327870"/>
                      <a:pt x="171993" y="344157"/>
                      <a:pt x="169907" y="347577"/>
                    </a:cubicBezTo>
                    <a:cubicBezTo>
                      <a:pt x="173041" y="349444"/>
                      <a:pt x="184233" y="356111"/>
                      <a:pt x="187357" y="357978"/>
                    </a:cubicBezTo>
                    <a:cubicBezTo>
                      <a:pt x="189643" y="354168"/>
                      <a:pt x="208683" y="322555"/>
                      <a:pt x="208683" y="322555"/>
                    </a:cubicBezTo>
                    <a:lnTo>
                      <a:pt x="223075" y="331146"/>
                    </a:lnTo>
                    <a:lnTo>
                      <a:pt x="192939" y="381191"/>
                    </a:lnTo>
                    <a:lnTo>
                      <a:pt x="119615" y="337442"/>
                    </a:lnTo>
                    <a:close/>
                    <a:moveTo>
                      <a:pt x="177413" y="415776"/>
                    </a:moveTo>
                    <a:cubicBezTo>
                      <a:pt x="177413" y="415776"/>
                      <a:pt x="144875" y="419262"/>
                      <a:pt x="142027" y="419576"/>
                    </a:cubicBezTo>
                    <a:cubicBezTo>
                      <a:pt x="141256" y="421624"/>
                      <a:pt x="138284" y="429530"/>
                      <a:pt x="137093" y="432664"/>
                    </a:cubicBezTo>
                    <a:cubicBezTo>
                      <a:pt x="141132" y="434169"/>
                      <a:pt x="166926" y="443760"/>
                      <a:pt x="166926" y="443760"/>
                    </a:cubicBezTo>
                    <a:lnTo>
                      <a:pt x="161001" y="459515"/>
                    </a:lnTo>
                    <a:lnTo>
                      <a:pt x="80924" y="429711"/>
                    </a:lnTo>
                    <a:lnTo>
                      <a:pt x="94164" y="394459"/>
                    </a:lnTo>
                    <a:cubicBezTo>
                      <a:pt x="100346" y="378123"/>
                      <a:pt x="113652" y="371561"/>
                      <a:pt x="128959" y="377276"/>
                    </a:cubicBezTo>
                    <a:cubicBezTo>
                      <a:pt x="140494" y="381543"/>
                      <a:pt x="146656" y="389925"/>
                      <a:pt x="146656" y="401041"/>
                    </a:cubicBezTo>
                    <a:cubicBezTo>
                      <a:pt x="146656" y="401203"/>
                      <a:pt x="146656" y="401355"/>
                      <a:pt x="146656" y="401517"/>
                    </a:cubicBezTo>
                    <a:cubicBezTo>
                      <a:pt x="151648" y="400993"/>
                      <a:pt x="184290" y="397545"/>
                      <a:pt x="184290" y="397545"/>
                    </a:cubicBezTo>
                    <a:lnTo>
                      <a:pt x="177422" y="415776"/>
                    </a:lnTo>
                    <a:close/>
                    <a:moveTo>
                      <a:pt x="149924" y="782726"/>
                    </a:moveTo>
                    <a:lnTo>
                      <a:pt x="103870" y="799919"/>
                    </a:lnTo>
                    <a:lnTo>
                      <a:pt x="97860" y="783955"/>
                    </a:lnTo>
                    <a:lnTo>
                      <a:pt x="143589" y="766877"/>
                    </a:lnTo>
                    <a:cubicBezTo>
                      <a:pt x="150886" y="764172"/>
                      <a:pt x="155619" y="760562"/>
                      <a:pt x="157620" y="756180"/>
                    </a:cubicBezTo>
                    <a:cubicBezTo>
                      <a:pt x="159125" y="752885"/>
                      <a:pt x="159077" y="749094"/>
                      <a:pt x="157477" y="744846"/>
                    </a:cubicBezTo>
                    <a:cubicBezTo>
                      <a:pt x="155039" y="738388"/>
                      <a:pt x="149885" y="730596"/>
                      <a:pt x="133131" y="736854"/>
                    </a:cubicBezTo>
                    <a:lnTo>
                      <a:pt x="86649" y="754190"/>
                    </a:lnTo>
                    <a:lnTo>
                      <a:pt x="80639" y="738216"/>
                    </a:lnTo>
                    <a:lnTo>
                      <a:pt x="126902" y="720957"/>
                    </a:lnTo>
                    <a:cubicBezTo>
                      <a:pt x="149447" y="712527"/>
                      <a:pt x="166030" y="718976"/>
                      <a:pt x="173603" y="739073"/>
                    </a:cubicBezTo>
                    <a:cubicBezTo>
                      <a:pt x="180918" y="758438"/>
                      <a:pt x="172260" y="774373"/>
                      <a:pt x="149924" y="782726"/>
                    </a:cubicBezTo>
                    <a:moveTo>
                      <a:pt x="61417" y="649081"/>
                    </a:moveTo>
                    <a:cubicBezTo>
                      <a:pt x="60112" y="638394"/>
                      <a:pt x="62789" y="628860"/>
                      <a:pt x="69580" y="619935"/>
                    </a:cubicBezTo>
                    <a:lnTo>
                      <a:pt x="71104" y="617925"/>
                    </a:lnTo>
                    <a:lnTo>
                      <a:pt x="84773" y="628402"/>
                    </a:lnTo>
                    <a:lnTo>
                      <a:pt x="83163" y="630403"/>
                    </a:lnTo>
                    <a:cubicBezTo>
                      <a:pt x="78972" y="635613"/>
                      <a:pt x="77476" y="641033"/>
                      <a:pt x="78315" y="647976"/>
                    </a:cubicBezTo>
                    <a:cubicBezTo>
                      <a:pt x="78800" y="652005"/>
                      <a:pt x="80153" y="655015"/>
                      <a:pt x="82163" y="656587"/>
                    </a:cubicBezTo>
                    <a:lnTo>
                      <a:pt x="87039" y="657835"/>
                    </a:lnTo>
                    <a:cubicBezTo>
                      <a:pt x="90392" y="657444"/>
                      <a:pt x="92602" y="656111"/>
                      <a:pt x="95164" y="641033"/>
                    </a:cubicBezTo>
                    <a:cubicBezTo>
                      <a:pt x="97803" y="626164"/>
                      <a:pt x="101556" y="612629"/>
                      <a:pt x="118329" y="610648"/>
                    </a:cubicBezTo>
                    <a:cubicBezTo>
                      <a:pt x="125921" y="609705"/>
                      <a:pt x="132369" y="611257"/>
                      <a:pt x="137503" y="615277"/>
                    </a:cubicBezTo>
                    <a:cubicBezTo>
                      <a:pt x="143694" y="620116"/>
                      <a:pt x="147552" y="628183"/>
                      <a:pt x="148895" y="639308"/>
                    </a:cubicBezTo>
                    <a:cubicBezTo>
                      <a:pt x="150324" y="651015"/>
                      <a:pt x="146647" y="662626"/>
                      <a:pt x="138808" y="671151"/>
                    </a:cubicBezTo>
                    <a:lnTo>
                      <a:pt x="137198" y="672894"/>
                    </a:lnTo>
                    <a:lnTo>
                      <a:pt x="123958" y="662264"/>
                    </a:lnTo>
                    <a:lnTo>
                      <a:pt x="125663" y="660283"/>
                    </a:lnTo>
                    <a:cubicBezTo>
                      <a:pt x="130388" y="654777"/>
                      <a:pt x="132836" y="647148"/>
                      <a:pt x="131997" y="640413"/>
                    </a:cubicBezTo>
                    <a:cubicBezTo>
                      <a:pt x="130502" y="628079"/>
                      <a:pt x="125416" y="627069"/>
                      <a:pt x="121196" y="627564"/>
                    </a:cubicBezTo>
                    <a:cubicBezTo>
                      <a:pt x="117138" y="628040"/>
                      <a:pt x="114786" y="630812"/>
                      <a:pt x="112347" y="645033"/>
                    </a:cubicBezTo>
                    <a:cubicBezTo>
                      <a:pt x="109499" y="661711"/>
                      <a:pt x="106375" y="672789"/>
                      <a:pt x="89706" y="674808"/>
                    </a:cubicBezTo>
                    <a:cubicBezTo>
                      <a:pt x="83249" y="675589"/>
                      <a:pt x="77257" y="673989"/>
                      <a:pt x="72342" y="670179"/>
                    </a:cubicBezTo>
                    <a:cubicBezTo>
                      <a:pt x="66399" y="665540"/>
                      <a:pt x="62513" y="658063"/>
                      <a:pt x="61417" y="649081"/>
                    </a:cubicBezTo>
                    <a:moveTo>
                      <a:pt x="145494" y="588188"/>
                    </a:moveTo>
                    <a:cubicBezTo>
                      <a:pt x="145599" y="594465"/>
                      <a:pt x="140360" y="599846"/>
                      <a:pt x="134074" y="599980"/>
                    </a:cubicBezTo>
                    <a:cubicBezTo>
                      <a:pt x="127740" y="600056"/>
                      <a:pt x="122272" y="594827"/>
                      <a:pt x="122158" y="588578"/>
                    </a:cubicBezTo>
                    <a:cubicBezTo>
                      <a:pt x="122072" y="582330"/>
                      <a:pt x="127340" y="576948"/>
                      <a:pt x="133693" y="576834"/>
                    </a:cubicBezTo>
                    <a:cubicBezTo>
                      <a:pt x="139979" y="576748"/>
                      <a:pt x="145390" y="581939"/>
                      <a:pt x="145494" y="588188"/>
                    </a:cubicBezTo>
                    <a:moveTo>
                      <a:pt x="158906" y="692315"/>
                    </a:moveTo>
                    <a:cubicBezTo>
                      <a:pt x="160449" y="698364"/>
                      <a:pt x="156582" y="704793"/>
                      <a:pt x="150486" y="706326"/>
                    </a:cubicBezTo>
                    <a:cubicBezTo>
                      <a:pt x="144323" y="707879"/>
                      <a:pt x="137798" y="704040"/>
                      <a:pt x="136274" y="697963"/>
                    </a:cubicBezTo>
                    <a:cubicBezTo>
                      <a:pt x="134741" y="691915"/>
                      <a:pt x="138627" y="685476"/>
                      <a:pt x="144790" y="683914"/>
                    </a:cubicBezTo>
                    <a:lnTo>
                      <a:pt x="144809" y="683914"/>
                    </a:lnTo>
                    <a:cubicBezTo>
                      <a:pt x="150905" y="682400"/>
                      <a:pt x="157353" y="686238"/>
                      <a:pt x="158906" y="692315"/>
                    </a:cubicBezTo>
                    <a:moveTo>
                      <a:pt x="65180" y="494205"/>
                    </a:moveTo>
                    <a:cubicBezTo>
                      <a:pt x="67428" y="480974"/>
                      <a:pt x="74505" y="472135"/>
                      <a:pt x="86220" y="467925"/>
                    </a:cubicBezTo>
                    <a:lnTo>
                      <a:pt x="88497" y="467087"/>
                    </a:lnTo>
                    <a:lnTo>
                      <a:pt x="95079" y="483108"/>
                    </a:lnTo>
                    <a:lnTo>
                      <a:pt x="92755" y="484070"/>
                    </a:lnTo>
                    <a:cubicBezTo>
                      <a:pt x="85944" y="486908"/>
                      <a:pt x="83249" y="490185"/>
                      <a:pt x="82058" y="497043"/>
                    </a:cubicBezTo>
                    <a:cubicBezTo>
                      <a:pt x="81239" y="501939"/>
                      <a:pt x="82106" y="506235"/>
                      <a:pt x="84687" y="509835"/>
                    </a:cubicBezTo>
                    <a:cubicBezTo>
                      <a:pt x="88430" y="515055"/>
                      <a:pt x="95593" y="518693"/>
                      <a:pt x="105385" y="520332"/>
                    </a:cubicBezTo>
                    <a:cubicBezTo>
                      <a:pt x="122225" y="523170"/>
                      <a:pt x="133055" y="517941"/>
                      <a:pt x="135084" y="505968"/>
                    </a:cubicBezTo>
                    <a:cubicBezTo>
                      <a:pt x="135312" y="504634"/>
                      <a:pt x="135436" y="503339"/>
                      <a:pt x="135436" y="502129"/>
                    </a:cubicBezTo>
                    <a:cubicBezTo>
                      <a:pt x="135436" y="498891"/>
                      <a:pt x="134626" y="496129"/>
                      <a:pt x="133007" y="493890"/>
                    </a:cubicBezTo>
                    <a:cubicBezTo>
                      <a:pt x="130759" y="490738"/>
                      <a:pt x="127483" y="489375"/>
                      <a:pt x="124530" y="488604"/>
                    </a:cubicBezTo>
                    <a:cubicBezTo>
                      <a:pt x="123930" y="492023"/>
                      <a:pt x="122377" y="501177"/>
                      <a:pt x="122377" y="501177"/>
                    </a:cubicBezTo>
                    <a:lnTo>
                      <a:pt x="105947" y="498405"/>
                    </a:lnTo>
                    <a:lnTo>
                      <a:pt x="111033" y="468516"/>
                    </a:lnTo>
                    <a:lnTo>
                      <a:pt x="122711" y="470478"/>
                    </a:lnTo>
                    <a:cubicBezTo>
                      <a:pt x="133426" y="472278"/>
                      <a:pt x="141818" y="477060"/>
                      <a:pt x="146990" y="484299"/>
                    </a:cubicBezTo>
                    <a:cubicBezTo>
                      <a:pt x="151809" y="491071"/>
                      <a:pt x="153543" y="499539"/>
                      <a:pt x="151981" y="508806"/>
                    </a:cubicBezTo>
                    <a:cubicBezTo>
                      <a:pt x="150390" y="518131"/>
                      <a:pt x="145685" y="525799"/>
                      <a:pt x="138332" y="531000"/>
                    </a:cubicBezTo>
                    <a:cubicBezTo>
                      <a:pt x="129216" y="537448"/>
                      <a:pt x="116472" y="539706"/>
                      <a:pt x="102499" y="537372"/>
                    </a:cubicBezTo>
                    <a:cubicBezTo>
                      <a:pt x="88516" y="535029"/>
                      <a:pt x="77257" y="528723"/>
                      <a:pt x="70742" y="519617"/>
                    </a:cubicBezTo>
                    <a:cubicBezTo>
                      <a:pt x="66713" y="513988"/>
                      <a:pt x="64627" y="507454"/>
                      <a:pt x="64627" y="500472"/>
                    </a:cubicBezTo>
                    <a:cubicBezTo>
                      <a:pt x="64627" y="498424"/>
                      <a:pt x="64818" y="496329"/>
                      <a:pt x="65180" y="494205"/>
                    </a:cubicBezTo>
                    <a:moveTo>
                      <a:pt x="204273" y="220713"/>
                    </a:moveTo>
                    <a:lnTo>
                      <a:pt x="205921" y="218799"/>
                    </a:lnTo>
                    <a:lnTo>
                      <a:pt x="218646" y="229705"/>
                    </a:lnTo>
                    <a:cubicBezTo>
                      <a:pt x="218646" y="229705"/>
                      <a:pt x="195586" y="256346"/>
                      <a:pt x="192700" y="259680"/>
                    </a:cubicBezTo>
                    <a:cubicBezTo>
                      <a:pt x="195205" y="261823"/>
                      <a:pt x="201425" y="267176"/>
                      <a:pt x="203930" y="269319"/>
                    </a:cubicBezTo>
                    <a:cubicBezTo>
                      <a:pt x="206540" y="266271"/>
                      <a:pt x="218989" y="251879"/>
                      <a:pt x="218989" y="251879"/>
                    </a:cubicBezTo>
                    <a:lnTo>
                      <a:pt x="231715" y="262785"/>
                    </a:lnTo>
                    <a:cubicBezTo>
                      <a:pt x="231715" y="262785"/>
                      <a:pt x="219247" y="277168"/>
                      <a:pt x="216637" y="280206"/>
                    </a:cubicBezTo>
                    <a:cubicBezTo>
                      <a:pt x="219418" y="282578"/>
                      <a:pt x="229267" y="291027"/>
                      <a:pt x="232039" y="293418"/>
                    </a:cubicBezTo>
                    <a:cubicBezTo>
                      <a:pt x="234953" y="290036"/>
                      <a:pt x="259099" y="262118"/>
                      <a:pt x="259099" y="262118"/>
                    </a:cubicBezTo>
                    <a:lnTo>
                      <a:pt x="271825" y="273025"/>
                    </a:lnTo>
                    <a:lnTo>
                      <a:pt x="233582" y="317230"/>
                    </a:lnTo>
                    <a:lnTo>
                      <a:pt x="168812" y="261699"/>
                    </a:lnTo>
                    <a:lnTo>
                      <a:pt x="204273" y="220713"/>
                    </a:lnTo>
                    <a:close/>
                    <a:moveTo>
                      <a:pt x="243564" y="184223"/>
                    </a:moveTo>
                    <a:lnTo>
                      <a:pt x="299418" y="203711"/>
                    </a:lnTo>
                    <a:cubicBezTo>
                      <a:pt x="299418" y="203711"/>
                      <a:pt x="301533" y="204521"/>
                      <a:pt x="302971" y="205064"/>
                    </a:cubicBezTo>
                    <a:cubicBezTo>
                      <a:pt x="301276" y="203016"/>
                      <a:pt x="296961" y="197710"/>
                      <a:pt x="296961" y="197710"/>
                    </a:cubicBezTo>
                    <a:lnTo>
                      <a:pt x="269424" y="163544"/>
                    </a:lnTo>
                    <a:lnTo>
                      <a:pt x="280511" y="154648"/>
                    </a:lnTo>
                    <a:lnTo>
                      <a:pt x="282493" y="153076"/>
                    </a:lnTo>
                    <a:lnTo>
                      <a:pt x="336032" y="219446"/>
                    </a:lnTo>
                    <a:lnTo>
                      <a:pt x="323993" y="229038"/>
                    </a:lnTo>
                    <a:lnTo>
                      <a:pt x="266119" y="209445"/>
                    </a:lnTo>
                    <a:cubicBezTo>
                      <a:pt x="266119" y="209445"/>
                      <a:pt x="264805" y="208940"/>
                      <a:pt x="263843" y="208607"/>
                    </a:cubicBezTo>
                    <a:cubicBezTo>
                      <a:pt x="265024" y="210045"/>
                      <a:pt x="269796" y="215894"/>
                      <a:pt x="269796" y="215894"/>
                    </a:cubicBezTo>
                    <a:lnTo>
                      <a:pt x="297475" y="250212"/>
                    </a:lnTo>
                    <a:lnTo>
                      <a:pt x="284407" y="260699"/>
                    </a:lnTo>
                    <a:lnTo>
                      <a:pt x="230867" y="194329"/>
                    </a:lnTo>
                    <a:lnTo>
                      <a:pt x="243564" y="184223"/>
                    </a:lnTo>
                    <a:close/>
                    <a:moveTo>
                      <a:pt x="384972" y="97984"/>
                    </a:moveTo>
                    <a:cubicBezTo>
                      <a:pt x="392506" y="94793"/>
                      <a:pt x="399631" y="94336"/>
                      <a:pt x="405537" y="96707"/>
                    </a:cubicBezTo>
                    <a:cubicBezTo>
                      <a:pt x="410861" y="98860"/>
                      <a:pt x="415090" y="103251"/>
                      <a:pt x="417719" y="109442"/>
                    </a:cubicBezTo>
                    <a:cubicBezTo>
                      <a:pt x="418919" y="112224"/>
                      <a:pt x="419500" y="114976"/>
                      <a:pt x="419500" y="117653"/>
                    </a:cubicBezTo>
                    <a:cubicBezTo>
                      <a:pt x="419500" y="120891"/>
                      <a:pt x="417528" y="123835"/>
                      <a:pt x="415823" y="126806"/>
                    </a:cubicBezTo>
                    <a:cubicBezTo>
                      <a:pt x="422558" y="127159"/>
                      <a:pt x="430359" y="130483"/>
                      <a:pt x="434426" y="140037"/>
                    </a:cubicBezTo>
                    <a:cubicBezTo>
                      <a:pt x="436264" y="144313"/>
                      <a:pt x="437169" y="148371"/>
                      <a:pt x="437169" y="152210"/>
                    </a:cubicBezTo>
                    <a:cubicBezTo>
                      <a:pt x="437169" y="155134"/>
                      <a:pt x="436617" y="157934"/>
                      <a:pt x="435578" y="160553"/>
                    </a:cubicBezTo>
                    <a:cubicBezTo>
                      <a:pt x="432826" y="167345"/>
                      <a:pt x="426711" y="172784"/>
                      <a:pt x="417404" y="176727"/>
                    </a:cubicBezTo>
                    <a:lnTo>
                      <a:pt x="385686" y="190167"/>
                    </a:lnTo>
                    <a:lnTo>
                      <a:pt x="352187" y="111862"/>
                    </a:lnTo>
                    <a:lnTo>
                      <a:pt x="384972" y="97984"/>
                    </a:lnTo>
                    <a:close/>
                    <a:moveTo>
                      <a:pt x="461020" y="72914"/>
                    </a:moveTo>
                    <a:lnTo>
                      <a:pt x="471202" y="120444"/>
                    </a:lnTo>
                    <a:cubicBezTo>
                      <a:pt x="474088" y="133864"/>
                      <a:pt x="480774" y="139570"/>
                      <a:pt x="491071" y="137398"/>
                    </a:cubicBezTo>
                    <a:cubicBezTo>
                      <a:pt x="497805" y="135931"/>
                      <a:pt x="506339" y="131950"/>
                      <a:pt x="502615" y="114595"/>
                    </a:cubicBezTo>
                    <a:lnTo>
                      <a:pt x="492243" y="66265"/>
                    </a:lnTo>
                    <a:lnTo>
                      <a:pt x="506530" y="63246"/>
                    </a:lnTo>
                    <a:lnTo>
                      <a:pt x="508997" y="62713"/>
                    </a:lnTo>
                    <a:lnTo>
                      <a:pt x="519322" y="110795"/>
                    </a:lnTo>
                    <a:cubicBezTo>
                      <a:pt x="521961" y="123082"/>
                      <a:pt x="520780" y="133160"/>
                      <a:pt x="515817" y="140751"/>
                    </a:cubicBezTo>
                    <a:cubicBezTo>
                      <a:pt x="511407" y="147533"/>
                      <a:pt x="504206" y="152029"/>
                      <a:pt x="494424" y="154095"/>
                    </a:cubicBezTo>
                    <a:cubicBezTo>
                      <a:pt x="484994" y="156105"/>
                      <a:pt x="476841" y="154953"/>
                      <a:pt x="470192" y="150666"/>
                    </a:cubicBezTo>
                    <a:cubicBezTo>
                      <a:pt x="462496" y="145694"/>
                      <a:pt x="457229" y="136836"/>
                      <a:pt x="454562" y="124339"/>
                    </a:cubicBezTo>
                    <a:lnTo>
                      <a:pt x="444275" y="76467"/>
                    </a:lnTo>
                    <a:lnTo>
                      <a:pt x="461020" y="72914"/>
                    </a:lnTo>
                    <a:close/>
                    <a:moveTo>
                      <a:pt x="557146" y="58798"/>
                    </a:moveTo>
                    <a:lnTo>
                      <a:pt x="559651" y="58636"/>
                    </a:lnTo>
                    <a:lnTo>
                      <a:pt x="565480" y="143523"/>
                    </a:lnTo>
                    <a:lnTo>
                      <a:pt x="548392" y="144675"/>
                    </a:lnTo>
                    <a:lnTo>
                      <a:pt x="542592" y="59788"/>
                    </a:lnTo>
                    <a:lnTo>
                      <a:pt x="557146" y="58798"/>
                    </a:lnTo>
                    <a:close/>
                    <a:moveTo>
                      <a:pt x="591664" y="59855"/>
                    </a:moveTo>
                    <a:lnTo>
                      <a:pt x="591798" y="57360"/>
                    </a:lnTo>
                    <a:lnTo>
                      <a:pt x="608905" y="58322"/>
                    </a:lnTo>
                    <a:cubicBezTo>
                      <a:pt x="608905" y="58322"/>
                      <a:pt x="605257" y="121815"/>
                      <a:pt x="605009" y="126492"/>
                    </a:cubicBezTo>
                    <a:cubicBezTo>
                      <a:pt x="609457" y="126740"/>
                      <a:pt x="645071" y="128749"/>
                      <a:pt x="645071" y="128749"/>
                    </a:cubicBezTo>
                    <a:lnTo>
                      <a:pt x="644071" y="145561"/>
                    </a:lnTo>
                    <a:lnTo>
                      <a:pt x="586959" y="142323"/>
                    </a:lnTo>
                    <a:lnTo>
                      <a:pt x="591664" y="59855"/>
                    </a:lnTo>
                    <a:close/>
                    <a:moveTo>
                      <a:pt x="680028" y="67647"/>
                    </a:moveTo>
                    <a:lnTo>
                      <a:pt x="680628" y="65199"/>
                    </a:lnTo>
                    <a:lnTo>
                      <a:pt x="704412" y="70856"/>
                    </a:lnTo>
                    <a:cubicBezTo>
                      <a:pt x="729815" y="76905"/>
                      <a:pt x="741302" y="95993"/>
                      <a:pt x="735044" y="121910"/>
                    </a:cubicBezTo>
                    <a:cubicBezTo>
                      <a:pt x="727701" y="152410"/>
                      <a:pt x="704136" y="158277"/>
                      <a:pt x="684562" y="153629"/>
                    </a:cubicBezTo>
                    <a:lnTo>
                      <a:pt x="660730" y="147952"/>
                    </a:lnTo>
                    <a:lnTo>
                      <a:pt x="680028" y="67647"/>
                    </a:lnTo>
                    <a:close/>
                    <a:moveTo>
                      <a:pt x="771773" y="93431"/>
                    </a:moveTo>
                    <a:lnTo>
                      <a:pt x="772706" y="91097"/>
                    </a:lnTo>
                    <a:lnTo>
                      <a:pt x="788641" y="97326"/>
                    </a:lnTo>
                    <a:lnTo>
                      <a:pt x="757419" y="176527"/>
                    </a:lnTo>
                    <a:lnTo>
                      <a:pt x="741483" y="170297"/>
                    </a:lnTo>
                    <a:lnTo>
                      <a:pt x="771773" y="93431"/>
                    </a:lnTo>
                    <a:close/>
                    <a:moveTo>
                      <a:pt x="820303" y="110471"/>
                    </a:moveTo>
                    <a:lnTo>
                      <a:pt x="834400" y="118472"/>
                    </a:lnTo>
                    <a:lnTo>
                      <a:pt x="836705" y="177356"/>
                    </a:lnTo>
                    <a:cubicBezTo>
                      <a:pt x="836705" y="177356"/>
                      <a:pt x="836733" y="179594"/>
                      <a:pt x="836762" y="181137"/>
                    </a:cubicBezTo>
                    <a:cubicBezTo>
                      <a:pt x="838638" y="177813"/>
                      <a:pt x="841438" y="172869"/>
                      <a:pt x="841438" y="172869"/>
                    </a:cubicBezTo>
                    <a:lnTo>
                      <a:pt x="863213" y="134826"/>
                    </a:lnTo>
                    <a:lnTo>
                      <a:pt x="877776" y="143104"/>
                    </a:lnTo>
                    <a:lnTo>
                      <a:pt x="835428" y="217037"/>
                    </a:lnTo>
                    <a:lnTo>
                      <a:pt x="822074" y="209426"/>
                    </a:lnTo>
                    <a:lnTo>
                      <a:pt x="819122" y="148647"/>
                    </a:lnTo>
                    <a:cubicBezTo>
                      <a:pt x="819122" y="148647"/>
                      <a:pt x="819102" y="147228"/>
                      <a:pt x="819064" y="146247"/>
                    </a:cubicBezTo>
                    <a:cubicBezTo>
                      <a:pt x="817331" y="149333"/>
                      <a:pt x="814445" y="154410"/>
                      <a:pt x="814445" y="154410"/>
                    </a:cubicBezTo>
                    <a:lnTo>
                      <a:pt x="792556" y="192672"/>
                    </a:lnTo>
                    <a:lnTo>
                      <a:pt x="777955" y="184394"/>
                    </a:lnTo>
                    <a:lnTo>
                      <a:pt x="819045" y="112662"/>
                    </a:lnTo>
                    <a:lnTo>
                      <a:pt x="820303" y="110471"/>
                    </a:lnTo>
                    <a:close/>
                    <a:moveTo>
                      <a:pt x="933926" y="184976"/>
                    </a:moveTo>
                    <a:cubicBezTo>
                      <a:pt x="944166" y="193691"/>
                      <a:pt x="948109" y="204273"/>
                      <a:pt x="945728" y="216456"/>
                    </a:cubicBezTo>
                    <a:lnTo>
                      <a:pt x="945223" y="218837"/>
                    </a:lnTo>
                    <a:lnTo>
                      <a:pt x="928078" y="216170"/>
                    </a:lnTo>
                    <a:lnTo>
                      <a:pt x="928421" y="213703"/>
                    </a:lnTo>
                    <a:cubicBezTo>
                      <a:pt x="929516" y="206426"/>
                      <a:pt x="928088" y="202444"/>
                      <a:pt x="922763" y="197901"/>
                    </a:cubicBezTo>
                    <a:cubicBezTo>
                      <a:pt x="919010" y="194681"/>
                      <a:pt x="914848" y="193215"/>
                      <a:pt x="910438" y="193548"/>
                    </a:cubicBezTo>
                    <a:cubicBezTo>
                      <a:pt x="904018" y="194015"/>
                      <a:pt x="897198" y="198253"/>
                      <a:pt x="890731" y="205769"/>
                    </a:cubicBezTo>
                    <a:cubicBezTo>
                      <a:pt x="884253" y="213284"/>
                      <a:pt x="881072" y="220637"/>
                      <a:pt x="881558" y="227028"/>
                    </a:cubicBezTo>
                    <a:cubicBezTo>
                      <a:pt x="881920" y="231419"/>
                      <a:pt x="883996" y="235277"/>
                      <a:pt x="887768" y="238506"/>
                    </a:cubicBezTo>
                    <a:cubicBezTo>
                      <a:pt x="891588" y="241744"/>
                      <a:pt x="895407" y="243259"/>
                      <a:pt x="899227" y="242973"/>
                    </a:cubicBezTo>
                    <a:cubicBezTo>
                      <a:pt x="903123" y="242678"/>
                      <a:pt x="905951" y="240554"/>
                      <a:pt x="908133" y="238458"/>
                    </a:cubicBezTo>
                    <a:cubicBezTo>
                      <a:pt x="905513" y="236201"/>
                      <a:pt x="898455" y="230162"/>
                      <a:pt x="898455" y="230162"/>
                    </a:cubicBezTo>
                    <a:lnTo>
                      <a:pt x="909295" y="217561"/>
                    </a:lnTo>
                    <a:lnTo>
                      <a:pt x="932421" y="237315"/>
                    </a:lnTo>
                    <a:lnTo>
                      <a:pt x="924678" y="246250"/>
                    </a:lnTo>
                    <a:cubicBezTo>
                      <a:pt x="917620" y="254470"/>
                      <a:pt x="909171" y="259156"/>
                      <a:pt x="900274" y="259842"/>
                    </a:cubicBezTo>
                    <a:cubicBezTo>
                      <a:pt x="891959" y="260480"/>
                      <a:pt x="883787" y="257575"/>
                      <a:pt x="876614" y="251441"/>
                    </a:cubicBezTo>
                    <a:cubicBezTo>
                      <a:pt x="869404" y="245278"/>
                      <a:pt x="865223" y="237296"/>
                      <a:pt x="864527" y="228362"/>
                    </a:cubicBezTo>
                    <a:cubicBezTo>
                      <a:pt x="863680" y="217246"/>
                      <a:pt x="868280" y="205216"/>
                      <a:pt x="877538" y="194510"/>
                    </a:cubicBezTo>
                    <a:cubicBezTo>
                      <a:pt x="886778" y="183813"/>
                      <a:pt x="898027" y="177441"/>
                      <a:pt x="909180" y="176584"/>
                    </a:cubicBezTo>
                    <a:cubicBezTo>
                      <a:pt x="918163" y="175927"/>
                      <a:pt x="926735" y="178813"/>
                      <a:pt x="933926" y="184976"/>
                    </a:cubicBezTo>
                    <a:moveTo>
                      <a:pt x="949843" y="314858"/>
                    </a:moveTo>
                    <a:cubicBezTo>
                      <a:pt x="951957" y="303905"/>
                      <a:pt x="959587" y="293522"/>
                      <a:pt x="971312" y="285598"/>
                    </a:cubicBezTo>
                    <a:cubicBezTo>
                      <a:pt x="993086" y="270910"/>
                      <a:pt x="1015975" y="273110"/>
                      <a:pt x="1028233" y="291122"/>
                    </a:cubicBezTo>
                    <a:cubicBezTo>
                      <a:pt x="1035891" y="302400"/>
                      <a:pt x="1036892" y="313334"/>
                      <a:pt x="1031291" y="324583"/>
                    </a:cubicBezTo>
                    <a:lnTo>
                      <a:pt x="1030196" y="326755"/>
                    </a:lnTo>
                    <a:lnTo>
                      <a:pt x="1014184" y="319688"/>
                    </a:lnTo>
                    <a:lnTo>
                      <a:pt x="1015203" y="317402"/>
                    </a:lnTo>
                    <a:cubicBezTo>
                      <a:pt x="1018194" y="310572"/>
                      <a:pt x="1017899" y="306353"/>
                      <a:pt x="1014031" y="300695"/>
                    </a:cubicBezTo>
                    <a:cubicBezTo>
                      <a:pt x="1011269" y="296618"/>
                      <a:pt x="1007678" y="294132"/>
                      <a:pt x="1003354" y="293294"/>
                    </a:cubicBezTo>
                    <a:cubicBezTo>
                      <a:pt x="997068" y="292103"/>
                      <a:pt x="989381" y="294418"/>
                      <a:pt x="981113" y="299999"/>
                    </a:cubicBezTo>
                    <a:cubicBezTo>
                      <a:pt x="967007" y="309515"/>
                      <a:pt x="962758" y="320735"/>
                      <a:pt x="969540" y="330708"/>
                    </a:cubicBezTo>
                    <a:cubicBezTo>
                      <a:pt x="973531" y="336556"/>
                      <a:pt x="978141" y="338833"/>
                      <a:pt x="985552" y="338604"/>
                    </a:cubicBezTo>
                    <a:lnTo>
                      <a:pt x="988162" y="338519"/>
                    </a:lnTo>
                    <a:lnTo>
                      <a:pt x="988314" y="355425"/>
                    </a:lnTo>
                    <a:lnTo>
                      <a:pt x="985923" y="355587"/>
                    </a:lnTo>
                    <a:cubicBezTo>
                      <a:pt x="973541" y="356445"/>
                      <a:pt x="962711" y="351015"/>
                      <a:pt x="955377" y="340290"/>
                    </a:cubicBezTo>
                    <a:cubicBezTo>
                      <a:pt x="950052" y="332442"/>
                      <a:pt x="948128" y="323679"/>
                      <a:pt x="949843" y="314858"/>
                    </a:cubicBezTo>
                    <a:moveTo>
                      <a:pt x="1073296" y="372980"/>
                    </a:moveTo>
                    <a:cubicBezTo>
                      <a:pt x="1077125" y="381676"/>
                      <a:pt x="1077420" y="390716"/>
                      <a:pt x="1074115" y="399098"/>
                    </a:cubicBezTo>
                    <a:cubicBezTo>
                      <a:pt x="1070048" y="409470"/>
                      <a:pt x="1060637" y="418300"/>
                      <a:pt x="1047655" y="423948"/>
                    </a:cubicBezTo>
                    <a:cubicBezTo>
                      <a:pt x="1034691" y="429597"/>
                      <a:pt x="1021832" y="430482"/>
                      <a:pt x="1011412" y="426415"/>
                    </a:cubicBezTo>
                    <a:cubicBezTo>
                      <a:pt x="1002954" y="423148"/>
                      <a:pt x="996487" y="416785"/>
                      <a:pt x="992677" y="408080"/>
                    </a:cubicBezTo>
                    <a:cubicBezTo>
                      <a:pt x="988857" y="399431"/>
                      <a:pt x="988571" y="390430"/>
                      <a:pt x="991867" y="382067"/>
                    </a:cubicBezTo>
                    <a:cubicBezTo>
                      <a:pt x="995934" y="371694"/>
                      <a:pt x="1005326" y="362845"/>
                      <a:pt x="1018327" y="357216"/>
                    </a:cubicBezTo>
                    <a:cubicBezTo>
                      <a:pt x="1042435" y="346710"/>
                      <a:pt x="1064514" y="353044"/>
                      <a:pt x="1073296" y="372980"/>
                    </a:cubicBezTo>
                    <a:moveTo>
                      <a:pt x="1096918" y="438931"/>
                    </a:moveTo>
                    <a:lnTo>
                      <a:pt x="1100585" y="455581"/>
                    </a:lnTo>
                    <a:lnTo>
                      <a:pt x="1052874" y="466011"/>
                    </a:lnTo>
                    <a:cubicBezTo>
                      <a:pt x="1045235" y="467668"/>
                      <a:pt x="1040054" y="470573"/>
                      <a:pt x="1037434" y="474621"/>
                    </a:cubicBezTo>
                    <a:cubicBezTo>
                      <a:pt x="1035501" y="477660"/>
                      <a:pt x="1035025" y="481432"/>
                      <a:pt x="1035977" y="485842"/>
                    </a:cubicBezTo>
                    <a:cubicBezTo>
                      <a:pt x="1037063" y="490652"/>
                      <a:pt x="1039054" y="493967"/>
                      <a:pt x="1042178" y="495938"/>
                    </a:cubicBezTo>
                    <a:cubicBezTo>
                      <a:pt x="1046007" y="498386"/>
                      <a:pt x="1051655" y="498805"/>
                      <a:pt x="1058942" y="497215"/>
                    </a:cubicBezTo>
                    <a:lnTo>
                      <a:pt x="1107443" y="486632"/>
                    </a:lnTo>
                    <a:lnTo>
                      <a:pt x="1111101" y="503291"/>
                    </a:lnTo>
                    <a:lnTo>
                      <a:pt x="1062857" y="513836"/>
                    </a:lnTo>
                    <a:cubicBezTo>
                      <a:pt x="1039330" y="518960"/>
                      <a:pt x="1023842" y="510245"/>
                      <a:pt x="1019185" y="489271"/>
                    </a:cubicBezTo>
                    <a:cubicBezTo>
                      <a:pt x="1014727" y="469040"/>
                      <a:pt x="1025557" y="454514"/>
                      <a:pt x="1048874" y="449418"/>
                    </a:cubicBezTo>
                    <a:lnTo>
                      <a:pt x="1094451" y="439474"/>
                    </a:lnTo>
                    <a:lnTo>
                      <a:pt x="1096918" y="438931"/>
                    </a:lnTo>
                    <a:close/>
                    <a:moveTo>
                      <a:pt x="1115463" y="540372"/>
                    </a:moveTo>
                    <a:lnTo>
                      <a:pt x="1115825" y="556517"/>
                    </a:lnTo>
                    <a:lnTo>
                      <a:pt x="1066219" y="588721"/>
                    </a:lnTo>
                    <a:cubicBezTo>
                      <a:pt x="1066219" y="588721"/>
                      <a:pt x="1064314" y="589874"/>
                      <a:pt x="1062990" y="590693"/>
                    </a:cubicBezTo>
                    <a:cubicBezTo>
                      <a:pt x="1064981" y="590626"/>
                      <a:pt x="1072487" y="590426"/>
                      <a:pt x="1072487" y="590426"/>
                    </a:cubicBezTo>
                    <a:lnTo>
                      <a:pt x="1116502" y="589540"/>
                    </a:lnTo>
                    <a:lnTo>
                      <a:pt x="1116844" y="606219"/>
                    </a:lnTo>
                    <a:lnTo>
                      <a:pt x="1031396" y="607981"/>
                    </a:lnTo>
                    <a:lnTo>
                      <a:pt x="1031053" y="592646"/>
                    </a:lnTo>
                    <a:lnTo>
                      <a:pt x="1081964" y="558965"/>
                    </a:lnTo>
                    <a:cubicBezTo>
                      <a:pt x="1081964" y="558965"/>
                      <a:pt x="1083202" y="558175"/>
                      <a:pt x="1084012" y="557670"/>
                    </a:cubicBezTo>
                    <a:cubicBezTo>
                      <a:pt x="1082021" y="557727"/>
                      <a:pt x="1074582" y="557917"/>
                      <a:pt x="1074582" y="557917"/>
                    </a:cubicBezTo>
                    <a:lnTo>
                      <a:pt x="1030367" y="558822"/>
                    </a:lnTo>
                    <a:lnTo>
                      <a:pt x="1030024" y="542106"/>
                    </a:lnTo>
                    <a:lnTo>
                      <a:pt x="1112930" y="540429"/>
                    </a:lnTo>
                    <a:lnTo>
                      <a:pt x="1115463" y="540372"/>
                    </a:lnTo>
                    <a:close/>
                    <a:moveTo>
                      <a:pt x="586769" y="0"/>
                    </a:moveTo>
                    <a:cubicBezTo>
                      <a:pt x="262728" y="0"/>
                      <a:pt x="0" y="261471"/>
                      <a:pt x="0" y="584044"/>
                    </a:cubicBezTo>
                    <a:cubicBezTo>
                      <a:pt x="0" y="906618"/>
                      <a:pt x="262728" y="1168098"/>
                      <a:pt x="586769" y="1168098"/>
                    </a:cubicBezTo>
                    <a:cubicBezTo>
                      <a:pt x="910809" y="1168098"/>
                      <a:pt x="1173547" y="906609"/>
                      <a:pt x="1173547" y="584044"/>
                    </a:cubicBezTo>
                    <a:cubicBezTo>
                      <a:pt x="1173547" y="261480"/>
                      <a:pt x="910819" y="0"/>
                      <a:pt x="586769" y="0"/>
                    </a:cubicBezTo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41C4E9BA-0A18-6778-BA27-F93B7F9B55FE}"/>
                  </a:ext>
                </a:extLst>
              </p:cNvPr>
              <p:cNvSpPr/>
              <p:nvPr/>
            </p:nvSpPr>
            <p:spPr>
              <a:xfrm>
                <a:off x="8312648" y="5299445"/>
                <a:ext cx="33451" cy="28639"/>
              </a:xfrm>
              <a:custGeom>
                <a:avLst/>
                <a:gdLst>
                  <a:gd name="connsiteX0" fmla="*/ 8449 w 33451"/>
                  <a:gd name="connsiteY0" fmla="*/ 28640 h 28639"/>
                  <a:gd name="connsiteX1" fmla="*/ 25898 w 33451"/>
                  <a:gd name="connsiteY1" fmla="*/ 21258 h 28639"/>
                  <a:gd name="connsiteX2" fmla="*/ 33452 w 33451"/>
                  <a:gd name="connsiteY2" fmla="*/ 14905 h 28639"/>
                  <a:gd name="connsiteX3" fmla="*/ 32747 w 33451"/>
                  <a:gd name="connsiteY3" fmla="*/ 6656 h 28639"/>
                  <a:gd name="connsiteX4" fmla="*/ 27184 w 33451"/>
                  <a:gd name="connsiteY4" fmla="*/ 646 h 28639"/>
                  <a:gd name="connsiteX5" fmla="*/ 17755 w 33451"/>
                  <a:gd name="connsiteY5" fmla="*/ 1341 h 28639"/>
                  <a:gd name="connsiteX6" fmla="*/ 0 w 33451"/>
                  <a:gd name="connsiteY6" fmla="*/ 8885 h 28639"/>
                  <a:gd name="connsiteX7" fmla="*/ 8449 w 33451"/>
                  <a:gd name="connsiteY7" fmla="*/ 28640 h 2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51" h="28639">
                    <a:moveTo>
                      <a:pt x="8449" y="28640"/>
                    </a:moveTo>
                    <a:cubicBezTo>
                      <a:pt x="13364" y="26563"/>
                      <a:pt x="25898" y="21258"/>
                      <a:pt x="25898" y="21258"/>
                    </a:cubicBezTo>
                    <a:cubicBezTo>
                      <a:pt x="29918" y="19562"/>
                      <a:pt x="32452" y="17429"/>
                      <a:pt x="33452" y="14905"/>
                    </a:cubicBezTo>
                    <a:lnTo>
                      <a:pt x="32747" y="6656"/>
                    </a:lnTo>
                    <a:lnTo>
                      <a:pt x="27184" y="646"/>
                    </a:lnTo>
                    <a:cubicBezTo>
                      <a:pt x="24575" y="-412"/>
                      <a:pt x="21327" y="-164"/>
                      <a:pt x="17755" y="1341"/>
                    </a:cubicBezTo>
                    <a:cubicBezTo>
                      <a:pt x="17755" y="1341"/>
                      <a:pt x="3639" y="7323"/>
                      <a:pt x="0" y="8885"/>
                    </a:cubicBezTo>
                    <a:cubicBezTo>
                      <a:pt x="1457" y="12285"/>
                      <a:pt x="6991" y="25249"/>
                      <a:pt x="8449" y="28640"/>
                    </a:cubicBezTo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CE67E5DB-CCB7-6B73-9D06-C35261DA72A9}"/>
                  </a:ext>
                </a:extLst>
              </p:cNvPr>
              <p:cNvSpPr/>
              <p:nvPr/>
            </p:nvSpPr>
            <p:spPr>
              <a:xfrm>
                <a:off x="8028851" y="5551675"/>
                <a:ext cx="27851" cy="34346"/>
              </a:xfrm>
              <a:custGeom>
                <a:avLst/>
                <a:gdLst>
                  <a:gd name="connsiteX0" fmla="*/ 21003 w 27851"/>
                  <a:gd name="connsiteY0" fmla="*/ 847 h 34346"/>
                  <a:gd name="connsiteX1" fmla="*/ 7296 w 27851"/>
                  <a:gd name="connsiteY1" fmla="*/ 7581 h 34346"/>
                  <a:gd name="connsiteX2" fmla="*/ 0 w 27851"/>
                  <a:gd name="connsiteY2" fmla="*/ 27089 h 34346"/>
                  <a:gd name="connsiteX3" fmla="*/ 19460 w 27851"/>
                  <a:gd name="connsiteY3" fmla="*/ 34347 h 34346"/>
                  <a:gd name="connsiteX4" fmla="*/ 26794 w 27851"/>
                  <a:gd name="connsiteY4" fmla="*/ 14849 h 34346"/>
                  <a:gd name="connsiteX5" fmla="*/ 27851 w 27851"/>
                  <a:gd name="connsiteY5" fmla="*/ 9582 h 34346"/>
                  <a:gd name="connsiteX6" fmla="*/ 21003 w 27851"/>
                  <a:gd name="connsiteY6" fmla="*/ 847 h 3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51" h="34346">
                    <a:moveTo>
                      <a:pt x="21003" y="847"/>
                    </a:moveTo>
                    <a:cubicBezTo>
                      <a:pt x="14783" y="-1458"/>
                      <a:pt x="9792" y="990"/>
                      <a:pt x="7296" y="7581"/>
                    </a:cubicBezTo>
                    <a:cubicBezTo>
                      <a:pt x="7296" y="7581"/>
                      <a:pt x="1391" y="23345"/>
                      <a:pt x="0" y="27089"/>
                    </a:cubicBezTo>
                    <a:cubicBezTo>
                      <a:pt x="3420" y="28365"/>
                      <a:pt x="16002" y="33051"/>
                      <a:pt x="19460" y="34347"/>
                    </a:cubicBezTo>
                    <a:cubicBezTo>
                      <a:pt x="20869" y="30594"/>
                      <a:pt x="26794" y="14849"/>
                      <a:pt x="26794" y="14849"/>
                    </a:cubicBezTo>
                    <a:cubicBezTo>
                      <a:pt x="27394" y="13211"/>
                      <a:pt x="27851" y="11382"/>
                      <a:pt x="27851" y="9582"/>
                    </a:cubicBezTo>
                    <a:cubicBezTo>
                      <a:pt x="27851" y="6153"/>
                      <a:pt x="26222" y="2809"/>
                      <a:pt x="21003" y="847"/>
                    </a:cubicBezTo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Dowolny kształt: kształt 13">
                <a:extLst>
                  <a:ext uri="{FF2B5EF4-FFF2-40B4-BE49-F238E27FC236}">
                    <a16:creationId xmlns:a16="http://schemas.microsoft.com/office/drawing/2014/main" id="{45FA103D-14C2-EFD8-691A-48A3B1CF565C}"/>
                  </a:ext>
                </a:extLst>
              </p:cNvPr>
              <p:cNvSpPr/>
              <p:nvPr/>
            </p:nvSpPr>
            <p:spPr>
              <a:xfrm>
                <a:off x="8933316" y="5528326"/>
                <a:ext cx="52569" cy="42649"/>
              </a:xfrm>
              <a:custGeom>
                <a:avLst/>
                <a:gdLst>
                  <a:gd name="connsiteX0" fmla="*/ 0 w 52569"/>
                  <a:gd name="connsiteY0" fmla="*/ 24710 h 42649"/>
                  <a:gd name="connsiteX1" fmla="*/ 1619 w 52569"/>
                  <a:gd name="connsiteY1" fmla="*/ 32007 h 42649"/>
                  <a:gd name="connsiteX2" fmla="*/ 33995 w 52569"/>
                  <a:gd name="connsiteY2" fmla="*/ 38874 h 42649"/>
                  <a:gd name="connsiteX3" fmla="*/ 51483 w 52569"/>
                  <a:gd name="connsiteY3" fmla="*/ 23691 h 42649"/>
                  <a:gd name="connsiteX4" fmla="*/ 50902 w 52569"/>
                  <a:gd name="connsiteY4" fmla="*/ 10547 h 42649"/>
                  <a:gd name="connsiteX5" fmla="*/ 18583 w 52569"/>
                  <a:gd name="connsiteY5" fmla="*/ 3775 h 42649"/>
                  <a:gd name="connsiteX6" fmla="*/ 0 w 52569"/>
                  <a:gd name="connsiteY6" fmla="*/ 24710 h 4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69" h="42649">
                    <a:moveTo>
                      <a:pt x="0" y="24710"/>
                    </a:moveTo>
                    <a:cubicBezTo>
                      <a:pt x="0" y="27082"/>
                      <a:pt x="524" y="29521"/>
                      <a:pt x="1619" y="32007"/>
                    </a:cubicBezTo>
                    <a:cubicBezTo>
                      <a:pt x="6525" y="43180"/>
                      <a:pt x="18345" y="45704"/>
                      <a:pt x="33995" y="38874"/>
                    </a:cubicBezTo>
                    <a:cubicBezTo>
                      <a:pt x="43072" y="34912"/>
                      <a:pt x="49149" y="29683"/>
                      <a:pt x="51483" y="23691"/>
                    </a:cubicBezTo>
                    <a:cubicBezTo>
                      <a:pt x="53111" y="19567"/>
                      <a:pt x="52902" y="15138"/>
                      <a:pt x="50902" y="10547"/>
                    </a:cubicBezTo>
                    <a:cubicBezTo>
                      <a:pt x="45987" y="-559"/>
                      <a:pt x="34204" y="-3026"/>
                      <a:pt x="18583" y="3775"/>
                    </a:cubicBezTo>
                    <a:cubicBezTo>
                      <a:pt x="6420" y="9080"/>
                      <a:pt x="0" y="16471"/>
                      <a:pt x="0" y="24710"/>
                    </a:cubicBezTo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89B40B78-4FBF-9487-F41D-63E0782A4D0C}"/>
                  </a:ext>
                </a:extLst>
              </p:cNvPr>
              <p:cNvSpPr/>
              <p:nvPr/>
            </p:nvSpPr>
            <p:spPr>
              <a:xfrm>
                <a:off x="8607894" y="5244484"/>
                <a:ext cx="38061" cy="52975"/>
              </a:xfrm>
              <a:custGeom>
                <a:avLst/>
                <a:gdLst>
                  <a:gd name="connsiteX0" fmla="*/ 25889 w 38061"/>
                  <a:gd name="connsiteY0" fmla="*/ 50187 h 52975"/>
                  <a:gd name="connsiteX1" fmla="*/ 36881 w 38061"/>
                  <a:gd name="connsiteY1" fmla="*/ 32461 h 52975"/>
                  <a:gd name="connsiteX2" fmla="*/ 38062 w 38061"/>
                  <a:gd name="connsiteY2" fmla="*/ 23203 h 52975"/>
                  <a:gd name="connsiteX3" fmla="*/ 35109 w 38061"/>
                  <a:gd name="connsiteY3" fmla="*/ 11725 h 52975"/>
                  <a:gd name="connsiteX4" fmla="*/ 19240 w 38061"/>
                  <a:gd name="connsiteY4" fmla="*/ 1686 h 52975"/>
                  <a:gd name="connsiteX5" fmla="*/ 12087 w 38061"/>
                  <a:gd name="connsiteY5" fmla="*/ 0 h 52975"/>
                  <a:gd name="connsiteX6" fmla="*/ 0 w 38061"/>
                  <a:gd name="connsiteY6" fmla="*/ 50263 h 52975"/>
                  <a:gd name="connsiteX7" fmla="*/ 7153 w 38061"/>
                  <a:gd name="connsiteY7" fmla="*/ 51959 h 52975"/>
                  <a:gd name="connsiteX8" fmla="*/ 25889 w 38061"/>
                  <a:gd name="connsiteY8" fmla="*/ 50187 h 5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61" h="52975">
                    <a:moveTo>
                      <a:pt x="25889" y="50187"/>
                    </a:moveTo>
                    <a:cubicBezTo>
                      <a:pt x="31128" y="46977"/>
                      <a:pt x="34814" y="41015"/>
                      <a:pt x="36881" y="32461"/>
                    </a:cubicBezTo>
                    <a:cubicBezTo>
                      <a:pt x="37681" y="29137"/>
                      <a:pt x="38062" y="26032"/>
                      <a:pt x="38062" y="23203"/>
                    </a:cubicBezTo>
                    <a:cubicBezTo>
                      <a:pt x="38062" y="18736"/>
                      <a:pt x="37100" y="14907"/>
                      <a:pt x="35109" y="11725"/>
                    </a:cubicBezTo>
                    <a:cubicBezTo>
                      <a:pt x="32118" y="6877"/>
                      <a:pt x="26794" y="3486"/>
                      <a:pt x="19240" y="1686"/>
                    </a:cubicBezTo>
                    <a:cubicBezTo>
                      <a:pt x="19240" y="1686"/>
                      <a:pt x="14811" y="648"/>
                      <a:pt x="12087" y="0"/>
                    </a:cubicBezTo>
                    <a:cubicBezTo>
                      <a:pt x="11039" y="4267"/>
                      <a:pt x="1029" y="45996"/>
                      <a:pt x="0" y="50263"/>
                    </a:cubicBezTo>
                    <a:cubicBezTo>
                      <a:pt x="2724" y="50902"/>
                      <a:pt x="7153" y="51959"/>
                      <a:pt x="7153" y="51959"/>
                    </a:cubicBezTo>
                    <a:cubicBezTo>
                      <a:pt x="14697" y="53759"/>
                      <a:pt x="21012" y="53169"/>
                      <a:pt x="25889" y="50187"/>
                    </a:cubicBezTo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0409073B-9811-9403-8006-BB05DC4E2943}"/>
                  </a:ext>
                </a:extLst>
              </p:cNvPr>
              <p:cNvSpPr/>
              <p:nvPr/>
            </p:nvSpPr>
            <p:spPr>
              <a:xfrm>
                <a:off x="8300237" y="5270762"/>
                <a:ext cx="29346" cy="22908"/>
              </a:xfrm>
              <a:custGeom>
                <a:avLst/>
                <a:gdLst>
                  <a:gd name="connsiteX0" fmla="*/ 29347 w 29346"/>
                  <a:gd name="connsiteY0" fmla="*/ 8450 h 22908"/>
                  <a:gd name="connsiteX1" fmla="*/ 28613 w 29346"/>
                  <a:gd name="connsiteY1" fmla="*/ 5078 h 22908"/>
                  <a:gd name="connsiteX2" fmla="*/ 17555 w 29346"/>
                  <a:gd name="connsiteY2" fmla="*/ 1068 h 22908"/>
                  <a:gd name="connsiteX3" fmla="*/ 0 w 29346"/>
                  <a:gd name="connsiteY3" fmla="*/ 8507 h 22908"/>
                  <a:gd name="connsiteX4" fmla="*/ 6153 w 29346"/>
                  <a:gd name="connsiteY4" fmla="*/ 22909 h 22908"/>
                  <a:gd name="connsiteX5" fmla="*/ 23698 w 29346"/>
                  <a:gd name="connsiteY5" fmla="*/ 15489 h 22908"/>
                  <a:gd name="connsiteX6" fmla="*/ 29347 w 29346"/>
                  <a:gd name="connsiteY6" fmla="*/ 8450 h 2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46" h="22908">
                    <a:moveTo>
                      <a:pt x="29347" y="8450"/>
                    </a:moveTo>
                    <a:cubicBezTo>
                      <a:pt x="29347" y="7078"/>
                      <a:pt x="28956" y="5859"/>
                      <a:pt x="28613" y="5078"/>
                    </a:cubicBezTo>
                    <a:cubicBezTo>
                      <a:pt x="26499" y="125"/>
                      <a:pt x="22860" y="-1189"/>
                      <a:pt x="17555" y="1068"/>
                    </a:cubicBezTo>
                    <a:cubicBezTo>
                      <a:pt x="17555" y="1068"/>
                      <a:pt x="3620" y="6983"/>
                      <a:pt x="0" y="8507"/>
                    </a:cubicBezTo>
                    <a:cubicBezTo>
                      <a:pt x="1305" y="11584"/>
                      <a:pt x="4829" y="19832"/>
                      <a:pt x="6153" y="22909"/>
                    </a:cubicBezTo>
                    <a:cubicBezTo>
                      <a:pt x="11078" y="20823"/>
                      <a:pt x="23698" y="15489"/>
                      <a:pt x="23698" y="15489"/>
                    </a:cubicBezTo>
                    <a:cubicBezTo>
                      <a:pt x="28194" y="13565"/>
                      <a:pt x="29347" y="10783"/>
                      <a:pt x="29347" y="8450"/>
                    </a:cubicBezTo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7F72DFE4-871E-ED63-AA37-2D01EC5396EB}"/>
                  </a:ext>
                </a:extLst>
              </p:cNvPr>
              <p:cNvSpPr txBox="1"/>
              <p:nvPr/>
            </p:nvSpPr>
            <p:spPr>
              <a:xfrm>
                <a:off x="8870470" y="6143815"/>
                <a:ext cx="259080" cy="177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600" spc="0" baseline="0">
                    <a:ln/>
                    <a:solidFill>
                      <a:srgbClr val="1D1D1B"/>
                    </a:solidFill>
                    <a:latin typeface="Arial"/>
                    <a:cs typeface="Arial"/>
                    <a:sym typeface="Arial"/>
                    <a:rtl val="0"/>
                  </a:rPr>
                  <a:t>™</a:t>
                </a:r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F740F1AE-4F1F-32C7-F2EC-BE8145625C5D}"/>
                  </a:ext>
                </a:extLst>
              </p:cNvPr>
              <p:cNvSpPr/>
              <p:nvPr/>
            </p:nvSpPr>
            <p:spPr>
              <a:xfrm>
                <a:off x="8570185" y="6188726"/>
                <a:ext cx="75072" cy="85772"/>
              </a:xfrm>
              <a:custGeom>
                <a:avLst/>
                <a:gdLst>
                  <a:gd name="connsiteX0" fmla="*/ 51206 w 75072"/>
                  <a:gd name="connsiteY0" fmla="*/ 63036 h 85772"/>
                  <a:gd name="connsiteX1" fmla="*/ 28480 w 75072"/>
                  <a:gd name="connsiteY1" fmla="*/ 68008 h 85772"/>
                  <a:gd name="connsiteX2" fmla="*/ 24213 w 75072"/>
                  <a:gd name="connsiteY2" fmla="*/ 47872 h 85772"/>
                  <a:gd name="connsiteX3" fmla="*/ 46815 w 75072"/>
                  <a:gd name="connsiteY3" fmla="*/ 43339 h 85772"/>
                  <a:gd name="connsiteX4" fmla="*/ 58341 w 75072"/>
                  <a:gd name="connsiteY4" fmla="*/ 51568 h 85772"/>
                  <a:gd name="connsiteX5" fmla="*/ 51206 w 75072"/>
                  <a:gd name="connsiteY5" fmla="*/ 63036 h 85772"/>
                  <a:gd name="connsiteX6" fmla="*/ 18374 w 75072"/>
                  <a:gd name="connsiteY6" fmla="*/ 19355 h 85772"/>
                  <a:gd name="connsiteX7" fmla="*/ 23974 w 75072"/>
                  <a:gd name="connsiteY7" fmla="*/ 18116 h 85772"/>
                  <a:gd name="connsiteX8" fmla="*/ 37872 w 75072"/>
                  <a:gd name="connsiteY8" fmla="*/ 15230 h 85772"/>
                  <a:gd name="connsiteX9" fmla="*/ 42148 w 75072"/>
                  <a:gd name="connsiteY9" fmla="*/ 14744 h 85772"/>
                  <a:gd name="connsiteX10" fmla="*/ 49273 w 75072"/>
                  <a:gd name="connsiteY10" fmla="*/ 20764 h 85772"/>
                  <a:gd name="connsiteX11" fmla="*/ 44806 w 75072"/>
                  <a:gd name="connsiteY11" fmla="*/ 28860 h 85772"/>
                  <a:gd name="connsiteX12" fmla="*/ 37710 w 75072"/>
                  <a:gd name="connsiteY12" fmla="*/ 30632 h 85772"/>
                  <a:gd name="connsiteX13" fmla="*/ 21393 w 75072"/>
                  <a:gd name="connsiteY13" fmla="*/ 33994 h 85772"/>
                  <a:gd name="connsiteX14" fmla="*/ 18374 w 75072"/>
                  <a:gd name="connsiteY14" fmla="*/ 19355 h 85772"/>
                  <a:gd name="connsiteX15" fmla="*/ 74943 w 75072"/>
                  <a:gd name="connsiteY15" fmla="*/ 51444 h 85772"/>
                  <a:gd name="connsiteX16" fmla="*/ 61484 w 75072"/>
                  <a:gd name="connsiteY16" fmla="*/ 33318 h 85772"/>
                  <a:gd name="connsiteX17" fmla="*/ 60598 w 75072"/>
                  <a:gd name="connsiteY17" fmla="*/ 32594 h 85772"/>
                  <a:gd name="connsiteX18" fmla="*/ 62046 w 75072"/>
                  <a:gd name="connsiteY18" fmla="*/ 30584 h 85772"/>
                  <a:gd name="connsiteX19" fmla="*/ 50483 w 75072"/>
                  <a:gd name="connsiteY19" fmla="*/ 590 h 85772"/>
                  <a:gd name="connsiteX20" fmla="*/ 36386 w 75072"/>
                  <a:gd name="connsiteY20" fmla="*/ 590 h 85772"/>
                  <a:gd name="connsiteX21" fmla="*/ 7611 w 75072"/>
                  <a:gd name="connsiteY21" fmla="*/ 6362 h 85772"/>
                  <a:gd name="connsiteX22" fmla="*/ 0 w 75072"/>
                  <a:gd name="connsiteY22" fmla="*/ 8172 h 85772"/>
                  <a:gd name="connsiteX23" fmla="*/ 8058 w 75072"/>
                  <a:gd name="connsiteY23" fmla="*/ 47272 h 85772"/>
                  <a:gd name="connsiteX24" fmla="*/ 16193 w 75072"/>
                  <a:gd name="connsiteY24" fmla="*/ 85772 h 85772"/>
                  <a:gd name="connsiteX25" fmla="*/ 20146 w 75072"/>
                  <a:gd name="connsiteY25" fmla="*/ 85210 h 85772"/>
                  <a:gd name="connsiteX26" fmla="*/ 52254 w 75072"/>
                  <a:gd name="connsiteY26" fmla="*/ 78476 h 85772"/>
                  <a:gd name="connsiteX27" fmla="*/ 64189 w 75072"/>
                  <a:gd name="connsiteY27" fmla="*/ 73780 h 85772"/>
                  <a:gd name="connsiteX28" fmla="*/ 74943 w 75072"/>
                  <a:gd name="connsiteY28" fmla="*/ 51444 h 8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5072" h="85772">
                    <a:moveTo>
                      <a:pt x="51206" y="63036"/>
                    </a:moveTo>
                    <a:cubicBezTo>
                      <a:pt x="43872" y="64960"/>
                      <a:pt x="36386" y="66322"/>
                      <a:pt x="28480" y="68008"/>
                    </a:cubicBezTo>
                    <a:cubicBezTo>
                      <a:pt x="27032" y="61226"/>
                      <a:pt x="25708" y="54816"/>
                      <a:pt x="24213" y="47872"/>
                    </a:cubicBezTo>
                    <a:cubicBezTo>
                      <a:pt x="32195" y="46272"/>
                      <a:pt x="39481" y="44548"/>
                      <a:pt x="46815" y="43339"/>
                    </a:cubicBezTo>
                    <a:cubicBezTo>
                      <a:pt x="53264" y="42338"/>
                      <a:pt x="56969" y="45224"/>
                      <a:pt x="58341" y="51568"/>
                    </a:cubicBezTo>
                    <a:cubicBezTo>
                      <a:pt x="59474" y="57016"/>
                      <a:pt x="57017" y="61512"/>
                      <a:pt x="51206" y="63036"/>
                    </a:cubicBezTo>
                    <a:moveTo>
                      <a:pt x="18374" y="19355"/>
                    </a:moveTo>
                    <a:cubicBezTo>
                      <a:pt x="20422" y="18916"/>
                      <a:pt x="22203" y="18478"/>
                      <a:pt x="23974" y="18116"/>
                    </a:cubicBezTo>
                    <a:cubicBezTo>
                      <a:pt x="28604" y="17154"/>
                      <a:pt x="33242" y="16154"/>
                      <a:pt x="37872" y="15230"/>
                    </a:cubicBezTo>
                    <a:cubicBezTo>
                      <a:pt x="39281" y="14944"/>
                      <a:pt x="40739" y="14744"/>
                      <a:pt x="42148" y="14744"/>
                    </a:cubicBezTo>
                    <a:cubicBezTo>
                      <a:pt x="46254" y="14783"/>
                      <a:pt x="48511" y="16754"/>
                      <a:pt x="49273" y="20764"/>
                    </a:cubicBezTo>
                    <a:cubicBezTo>
                      <a:pt x="50044" y="24688"/>
                      <a:pt x="48673" y="27460"/>
                      <a:pt x="44806" y="28860"/>
                    </a:cubicBezTo>
                    <a:cubicBezTo>
                      <a:pt x="42510" y="29708"/>
                      <a:pt x="40091" y="30108"/>
                      <a:pt x="37710" y="30632"/>
                    </a:cubicBezTo>
                    <a:cubicBezTo>
                      <a:pt x="32518" y="31708"/>
                      <a:pt x="27318" y="32794"/>
                      <a:pt x="21393" y="33994"/>
                    </a:cubicBezTo>
                    <a:cubicBezTo>
                      <a:pt x="20346" y="28984"/>
                      <a:pt x="19421" y="24412"/>
                      <a:pt x="18374" y="19355"/>
                    </a:cubicBezTo>
                    <a:moveTo>
                      <a:pt x="74943" y="51444"/>
                    </a:moveTo>
                    <a:cubicBezTo>
                      <a:pt x="74181" y="42738"/>
                      <a:pt x="70266" y="36166"/>
                      <a:pt x="61484" y="33318"/>
                    </a:cubicBezTo>
                    <a:cubicBezTo>
                      <a:pt x="61198" y="33232"/>
                      <a:pt x="61046" y="32956"/>
                      <a:pt x="60598" y="32594"/>
                    </a:cubicBezTo>
                    <a:cubicBezTo>
                      <a:pt x="61198" y="31756"/>
                      <a:pt x="61608" y="31147"/>
                      <a:pt x="62046" y="30584"/>
                    </a:cubicBezTo>
                    <a:cubicBezTo>
                      <a:pt x="69418" y="21240"/>
                      <a:pt x="64465" y="3238"/>
                      <a:pt x="50483" y="590"/>
                    </a:cubicBezTo>
                    <a:cubicBezTo>
                      <a:pt x="45930" y="-257"/>
                      <a:pt x="40977" y="-134"/>
                      <a:pt x="36386" y="590"/>
                    </a:cubicBezTo>
                    <a:cubicBezTo>
                      <a:pt x="26708" y="2152"/>
                      <a:pt x="17202" y="4362"/>
                      <a:pt x="7611" y="6362"/>
                    </a:cubicBezTo>
                    <a:cubicBezTo>
                      <a:pt x="5115" y="6886"/>
                      <a:pt x="2658" y="7524"/>
                      <a:pt x="0" y="8172"/>
                    </a:cubicBezTo>
                    <a:cubicBezTo>
                      <a:pt x="2734" y="21488"/>
                      <a:pt x="5353" y="34394"/>
                      <a:pt x="8058" y="47272"/>
                    </a:cubicBezTo>
                    <a:cubicBezTo>
                      <a:pt x="10792" y="60064"/>
                      <a:pt x="13135" y="72980"/>
                      <a:pt x="16193" y="85772"/>
                    </a:cubicBezTo>
                    <a:cubicBezTo>
                      <a:pt x="17888" y="85534"/>
                      <a:pt x="19060" y="85458"/>
                      <a:pt x="20146" y="85210"/>
                    </a:cubicBezTo>
                    <a:cubicBezTo>
                      <a:pt x="30861" y="83010"/>
                      <a:pt x="41624" y="80962"/>
                      <a:pt x="52254" y="78476"/>
                    </a:cubicBezTo>
                    <a:cubicBezTo>
                      <a:pt x="56369" y="77514"/>
                      <a:pt x="60560" y="75952"/>
                      <a:pt x="64189" y="73780"/>
                    </a:cubicBezTo>
                    <a:cubicBezTo>
                      <a:pt x="72523" y="68770"/>
                      <a:pt x="75790" y="60950"/>
                      <a:pt x="74943" y="51444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Dowolny kształt: kształt 18">
                <a:extLst>
                  <a:ext uri="{FF2B5EF4-FFF2-40B4-BE49-F238E27FC236}">
                    <a16:creationId xmlns:a16="http://schemas.microsoft.com/office/drawing/2014/main" id="{948015FA-47EB-371C-C036-22C1A4CBF17A}"/>
                  </a:ext>
                </a:extLst>
              </p:cNvPr>
              <p:cNvSpPr/>
              <p:nvPr/>
            </p:nvSpPr>
            <p:spPr>
              <a:xfrm>
                <a:off x="8479813" y="6198803"/>
                <a:ext cx="67495" cy="82230"/>
              </a:xfrm>
              <a:custGeom>
                <a:avLst/>
                <a:gdLst>
                  <a:gd name="connsiteX0" fmla="*/ 65264 w 67495"/>
                  <a:gd name="connsiteY0" fmla="*/ 19564 h 82230"/>
                  <a:gd name="connsiteX1" fmla="*/ 51005 w 67495"/>
                  <a:gd name="connsiteY1" fmla="*/ 25765 h 82230"/>
                  <a:gd name="connsiteX2" fmla="*/ 49157 w 67495"/>
                  <a:gd name="connsiteY2" fmla="*/ 23393 h 82230"/>
                  <a:gd name="connsiteX3" fmla="*/ 21230 w 67495"/>
                  <a:gd name="connsiteY3" fmla="*/ 23336 h 82230"/>
                  <a:gd name="connsiteX4" fmla="*/ 16925 w 67495"/>
                  <a:gd name="connsiteY4" fmla="*/ 45272 h 82230"/>
                  <a:gd name="connsiteX5" fmla="*/ 21640 w 67495"/>
                  <a:gd name="connsiteY5" fmla="*/ 58969 h 82230"/>
                  <a:gd name="connsiteX6" fmla="*/ 45490 w 67495"/>
                  <a:gd name="connsiteY6" fmla="*/ 64284 h 82230"/>
                  <a:gd name="connsiteX7" fmla="*/ 51320 w 67495"/>
                  <a:gd name="connsiteY7" fmla="*/ 54216 h 82230"/>
                  <a:gd name="connsiteX8" fmla="*/ 38928 w 67495"/>
                  <a:gd name="connsiteY8" fmla="*/ 54216 h 82230"/>
                  <a:gd name="connsiteX9" fmla="*/ 38928 w 67495"/>
                  <a:gd name="connsiteY9" fmla="*/ 39557 h 82230"/>
                  <a:gd name="connsiteX10" fmla="*/ 67246 w 67495"/>
                  <a:gd name="connsiteY10" fmla="*/ 39557 h 82230"/>
                  <a:gd name="connsiteX11" fmla="*/ 64483 w 67495"/>
                  <a:gd name="connsiteY11" fmla="*/ 65094 h 82230"/>
                  <a:gd name="connsiteX12" fmla="*/ 48405 w 67495"/>
                  <a:gd name="connsiteY12" fmla="*/ 79839 h 82230"/>
                  <a:gd name="connsiteX13" fmla="*/ 26307 w 67495"/>
                  <a:gd name="connsiteY13" fmla="*/ 81077 h 82230"/>
                  <a:gd name="connsiteX14" fmla="*/ 3695 w 67495"/>
                  <a:gd name="connsiteY14" fmla="*/ 60379 h 82230"/>
                  <a:gd name="connsiteX15" fmla="*/ 3152 w 67495"/>
                  <a:gd name="connsiteY15" fmla="*/ 23298 h 82230"/>
                  <a:gd name="connsiteX16" fmla="*/ 47910 w 67495"/>
                  <a:gd name="connsiteY16" fmla="*/ 1829 h 82230"/>
                  <a:gd name="connsiteX17" fmla="*/ 65264 w 67495"/>
                  <a:gd name="connsiteY17" fmla="*/ 19564 h 8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495" h="82230">
                    <a:moveTo>
                      <a:pt x="65264" y="19564"/>
                    </a:moveTo>
                    <a:cubicBezTo>
                      <a:pt x="60626" y="21584"/>
                      <a:pt x="55920" y="23622"/>
                      <a:pt x="51005" y="25765"/>
                    </a:cubicBezTo>
                    <a:cubicBezTo>
                      <a:pt x="50320" y="24908"/>
                      <a:pt x="49615" y="24222"/>
                      <a:pt x="49157" y="23393"/>
                    </a:cubicBezTo>
                    <a:cubicBezTo>
                      <a:pt x="43204" y="12716"/>
                      <a:pt x="27345" y="13792"/>
                      <a:pt x="21230" y="23336"/>
                    </a:cubicBezTo>
                    <a:cubicBezTo>
                      <a:pt x="16906" y="30099"/>
                      <a:pt x="16115" y="37567"/>
                      <a:pt x="16925" y="45272"/>
                    </a:cubicBezTo>
                    <a:cubicBezTo>
                      <a:pt x="17439" y="50159"/>
                      <a:pt x="18735" y="54855"/>
                      <a:pt x="21640" y="58969"/>
                    </a:cubicBezTo>
                    <a:cubicBezTo>
                      <a:pt x="26993" y="66542"/>
                      <a:pt x="37394" y="68875"/>
                      <a:pt x="45490" y="64284"/>
                    </a:cubicBezTo>
                    <a:cubicBezTo>
                      <a:pt x="49300" y="62122"/>
                      <a:pt x="50948" y="58769"/>
                      <a:pt x="51320" y="54216"/>
                    </a:cubicBezTo>
                    <a:lnTo>
                      <a:pt x="38928" y="54216"/>
                    </a:lnTo>
                    <a:lnTo>
                      <a:pt x="38928" y="39557"/>
                    </a:lnTo>
                    <a:lnTo>
                      <a:pt x="67246" y="39557"/>
                    </a:lnTo>
                    <a:cubicBezTo>
                      <a:pt x="67522" y="48111"/>
                      <a:pt x="68274" y="56798"/>
                      <a:pt x="64483" y="65094"/>
                    </a:cubicBezTo>
                    <a:cubicBezTo>
                      <a:pt x="61197" y="72276"/>
                      <a:pt x="55797" y="77143"/>
                      <a:pt x="48405" y="79839"/>
                    </a:cubicBezTo>
                    <a:cubicBezTo>
                      <a:pt x="41185" y="82487"/>
                      <a:pt x="33775" y="82991"/>
                      <a:pt x="26307" y="81077"/>
                    </a:cubicBezTo>
                    <a:cubicBezTo>
                      <a:pt x="15115" y="78191"/>
                      <a:pt x="7705" y="70933"/>
                      <a:pt x="3695" y="60379"/>
                    </a:cubicBezTo>
                    <a:cubicBezTo>
                      <a:pt x="-944" y="48149"/>
                      <a:pt x="-1315" y="35633"/>
                      <a:pt x="3152" y="23298"/>
                    </a:cubicBezTo>
                    <a:cubicBezTo>
                      <a:pt x="10324" y="3486"/>
                      <a:pt x="28564" y="-3762"/>
                      <a:pt x="47910" y="1829"/>
                    </a:cubicBezTo>
                    <a:cubicBezTo>
                      <a:pt x="56139" y="4201"/>
                      <a:pt x="62816" y="11335"/>
                      <a:pt x="65264" y="19564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C2A05934-1F40-5827-C135-A62C3897CCA3}"/>
                  </a:ext>
                </a:extLst>
              </p:cNvPr>
              <p:cNvSpPr/>
              <p:nvPr/>
            </p:nvSpPr>
            <p:spPr>
              <a:xfrm>
                <a:off x="8388038" y="6192157"/>
                <a:ext cx="68713" cy="82211"/>
              </a:xfrm>
              <a:custGeom>
                <a:avLst/>
                <a:gdLst>
                  <a:gd name="connsiteX0" fmla="*/ 68713 w 68713"/>
                  <a:gd name="connsiteY0" fmla="*/ 17847 h 82211"/>
                  <a:gd name="connsiteX1" fmla="*/ 55950 w 68713"/>
                  <a:gd name="connsiteY1" fmla="*/ 26677 h 82211"/>
                  <a:gd name="connsiteX2" fmla="*/ 52978 w 68713"/>
                  <a:gd name="connsiteY2" fmla="*/ 23286 h 82211"/>
                  <a:gd name="connsiteX3" fmla="*/ 34509 w 68713"/>
                  <a:gd name="connsiteY3" fmla="*/ 15532 h 82211"/>
                  <a:gd name="connsiteX4" fmla="*/ 29289 w 68713"/>
                  <a:gd name="connsiteY4" fmla="*/ 17199 h 82211"/>
                  <a:gd name="connsiteX5" fmla="*/ 28537 w 68713"/>
                  <a:gd name="connsiteY5" fmla="*/ 26105 h 82211"/>
                  <a:gd name="connsiteX6" fmla="*/ 35042 w 68713"/>
                  <a:gd name="connsiteY6" fmla="*/ 30239 h 82211"/>
                  <a:gd name="connsiteX7" fmla="*/ 48025 w 68713"/>
                  <a:gd name="connsiteY7" fmla="*/ 36097 h 82211"/>
                  <a:gd name="connsiteX8" fmla="*/ 53635 w 68713"/>
                  <a:gd name="connsiteY8" fmla="*/ 39307 h 82211"/>
                  <a:gd name="connsiteX9" fmla="*/ 63094 w 68713"/>
                  <a:gd name="connsiteY9" fmla="*/ 63567 h 82211"/>
                  <a:gd name="connsiteX10" fmla="*/ 41110 w 68713"/>
                  <a:gd name="connsiteY10" fmla="*/ 82083 h 82211"/>
                  <a:gd name="connsiteX11" fmla="*/ 7934 w 68713"/>
                  <a:gd name="connsiteY11" fmla="*/ 72425 h 82211"/>
                  <a:gd name="connsiteX12" fmla="*/ 0 w 68713"/>
                  <a:gd name="connsiteY12" fmla="*/ 62119 h 82211"/>
                  <a:gd name="connsiteX13" fmla="*/ 12792 w 68713"/>
                  <a:gd name="connsiteY13" fmla="*/ 54023 h 82211"/>
                  <a:gd name="connsiteX14" fmla="*/ 15335 w 68713"/>
                  <a:gd name="connsiteY14" fmla="*/ 57023 h 82211"/>
                  <a:gd name="connsiteX15" fmla="*/ 39681 w 68713"/>
                  <a:gd name="connsiteY15" fmla="*/ 66529 h 82211"/>
                  <a:gd name="connsiteX16" fmla="*/ 46339 w 68713"/>
                  <a:gd name="connsiteY16" fmla="*/ 61833 h 82211"/>
                  <a:gd name="connsiteX17" fmla="*/ 44310 w 68713"/>
                  <a:gd name="connsiteY17" fmla="*/ 53337 h 82211"/>
                  <a:gd name="connsiteX18" fmla="*/ 37671 w 68713"/>
                  <a:gd name="connsiteY18" fmla="*/ 49355 h 82211"/>
                  <a:gd name="connsiteX19" fmla="*/ 26222 w 68713"/>
                  <a:gd name="connsiteY19" fmla="*/ 44288 h 82211"/>
                  <a:gd name="connsiteX20" fmla="*/ 20155 w 68713"/>
                  <a:gd name="connsiteY20" fmla="*/ 40993 h 82211"/>
                  <a:gd name="connsiteX21" fmla="*/ 9925 w 68713"/>
                  <a:gd name="connsiteY21" fmla="*/ 22000 h 82211"/>
                  <a:gd name="connsiteX22" fmla="*/ 22888 w 68713"/>
                  <a:gd name="connsiteY22" fmla="*/ 2645 h 82211"/>
                  <a:gd name="connsiteX23" fmla="*/ 68713 w 68713"/>
                  <a:gd name="connsiteY23" fmla="*/ 17847 h 8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713" h="82211">
                    <a:moveTo>
                      <a:pt x="68713" y="17847"/>
                    </a:moveTo>
                    <a:cubicBezTo>
                      <a:pt x="64532" y="20733"/>
                      <a:pt x="60322" y="23648"/>
                      <a:pt x="55950" y="26677"/>
                    </a:cubicBezTo>
                    <a:cubicBezTo>
                      <a:pt x="54845" y="25419"/>
                      <a:pt x="53940" y="24324"/>
                      <a:pt x="52978" y="23286"/>
                    </a:cubicBezTo>
                    <a:cubicBezTo>
                      <a:pt x="48006" y="17914"/>
                      <a:pt x="41872" y="15142"/>
                      <a:pt x="34509" y="15532"/>
                    </a:cubicBezTo>
                    <a:cubicBezTo>
                      <a:pt x="32728" y="15627"/>
                      <a:pt x="30775" y="16237"/>
                      <a:pt x="29289" y="17199"/>
                    </a:cubicBezTo>
                    <a:cubicBezTo>
                      <a:pt x="26136" y="19247"/>
                      <a:pt x="25746" y="23600"/>
                      <a:pt x="28537" y="26105"/>
                    </a:cubicBezTo>
                    <a:cubicBezTo>
                      <a:pt x="30432" y="27791"/>
                      <a:pt x="32738" y="29115"/>
                      <a:pt x="35042" y="30239"/>
                    </a:cubicBezTo>
                    <a:cubicBezTo>
                      <a:pt x="39300" y="32325"/>
                      <a:pt x="43729" y="34078"/>
                      <a:pt x="48025" y="36097"/>
                    </a:cubicBezTo>
                    <a:cubicBezTo>
                      <a:pt x="49968" y="37002"/>
                      <a:pt x="51864" y="38097"/>
                      <a:pt x="53635" y="39307"/>
                    </a:cubicBezTo>
                    <a:cubicBezTo>
                      <a:pt x="62465" y="45307"/>
                      <a:pt x="65522" y="53223"/>
                      <a:pt x="63094" y="63567"/>
                    </a:cubicBezTo>
                    <a:cubicBezTo>
                      <a:pt x="60484" y="74721"/>
                      <a:pt x="52635" y="81369"/>
                      <a:pt x="41110" y="82083"/>
                    </a:cubicBezTo>
                    <a:cubicBezTo>
                      <a:pt x="28889" y="82836"/>
                      <a:pt x="17602" y="80369"/>
                      <a:pt x="7934" y="72425"/>
                    </a:cubicBezTo>
                    <a:cubicBezTo>
                      <a:pt x="4667" y="69749"/>
                      <a:pt x="2076" y="66520"/>
                      <a:pt x="0" y="62119"/>
                    </a:cubicBezTo>
                    <a:cubicBezTo>
                      <a:pt x="4163" y="59481"/>
                      <a:pt x="8363" y="56833"/>
                      <a:pt x="12792" y="54023"/>
                    </a:cubicBezTo>
                    <a:cubicBezTo>
                      <a:pt x="13706" y="55099"/>
                      <a:pt x="14526" y="56061"/>
                      <a:pt x="15335" y="57023"/>
                    </a:cubicBezTo>
                    <a:cubicBezTo>
                      <a:pt x="21727" y="64577"/>
                      <a:pt x="30089" y="67158"/>
                      <a:pt x="39681" y="66529"/>
                    </a:cubicBezTo>
                    <a:cubicBezTo>
                      <a:pt x="42786" y="66320"/>
                      <a:pt x="45120" y="64815"/>
                      <a:pt x="46339" y="61833"/>
                    </a:cubicBezTo>
                    <a:cubicBezTo>
                      <a:pt x="47701" y="58490"/>
                      <a:pt x="47168" y="55537"/>
                      <a:pt x="44310" y="53337"/>
                    </a:cubicBezTo>
                    <a:cubicBezTo>
                      <a:pt x="42281" y="51765"/>
                      <a:pt x="39986" y="50470"/>
                      <a:pt x="37671" y="49355"/>
                    </a:cubicBezTo>
                    <a:cubicBezTo>
                      <a:pt x="33909" y="47546"/>
                      <a:pt x="30004" y="46041"/>
                      <a:pt x="26222" y="44288"/>
                    </a:cubicBezTo>
                    <a:cubicBezTo>
                      <a:pt x="24136" y="43326"/>
                      <a:pt x="22117" y="42193"/>
                      <a:pt x="20155" y="40993"/>
                    </a:cubicBezTo>
                    <a:cubicBezTo>
                      <a:pt x="13059" y="36649"/>
                      <a:pt x="9315" y="30468"/>
                      <a:pt x="9925" y="22000"/>
                    </a:cubicBezTo>
                    <a:cubicBezTo>
                      <a:pt x="10573" y="13123"/>
                      <a:pt x="14669" y="6541"/>
                      <a:pt x="22888" y="2645"/>
                    </a:cubicBezTo>
                    <a:cubicBezTo>
                      <a:pt x="36014" y="-3565"/>
                      <a:pt x="59369" y="1026"/>
                      <a:pt x="68713" y="17847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9812725B-17C9-45AD-F1BE-8A76A86EE889}"/>
                  </a:ext>
                </a:extLst>
              </p:cNvPr>
              <p:cNvSpPr/>
              <p:nvPr/>
            </p:nvSpPr>
            <p:spPr>
              <a:xfrm>
                <a:off x="8297140" y="6160779"/>
                <a:ext cx="79334" cy="89371"/>
              </a:xfrm>
              <a:custGeom>
                <a:avLst/>
                <a:gdLst>
                  <a:gd name="connsiteX0" fmla="*/ 64638 w 79334"/>
                  <a:gd name="connsiteY0" fmla="*/ 16735 h 89371"/>
                  <a:gd name="connsiteX1" fmla="*/ 79335 w 79334"/>
                  <a:gd name="connsiteY1" fmla="*/ 22136 h 89371"/>
                  <a:gd name="connsiteX2" fmla="*/ 78068 w 79334"/>
                  <a:gd name="connsiteY2" fmla="*/ 26403 h 89371"/>
                  <a:gd name="connsiteX3" fmla="*/ 64314 w 79334"/>
                  <a:gd name="connsiteY3" fmla="*/ 63522 h 89371"/>
                  <a:gd name="connsiteX4" fmla="*/ 54579 w 79334"/>
                  <a:gd name="connsiteY4" fmla="*/ 80134 h 89371"/>
                  <a:gd name="connsiteX5" fmla="*/ 27461 w 79334"/>
                  <a:gd name="connsiteY5" fmla="*/ 88744 h 89371"/>
                  <a:gd name="connsiteX6" fmla="*/ 8116 w 79334"/>
                  <a:gd name="connsiteY6" fmla="*/ 78934 h 89371"/>
                  <a:gd name="connsiteX7" fmla="*/ 620 w 79334"/>
                  <a:gd name="connsiteY7" fmla="*/ 51797 h 89371"/>
                  <a:gd name="connsiteX8" fmla="*/ 4878 w 79334"/>
                  <a:gd name="connsiteY8" fmla="*/ 37386 h 89371"/>
                  <a:gd name="connsiteX9" fmla="*/ 16803 w 79334"/>
                  <a:gd name="connsiteY9" fmla="*/ 5096 h 89371"/>
                  <a:gd name="connsiteX10" fmla="*/ 18889 w 79334"/>
                  <a:gd name="connsiteY10" fmla="*/ 0 h 89371"/>
                  <a:gd name="connsiteX11" fmla="*/ 33415 w 79334"/>
                  <a:gd name="connsiteY11" fmla="*/ 5248 h 89371"/>
                  <a:gd name="connsiteX12" fmla="*/ 32757 w 79334"/>
                  <a:gd name="connsiteY12" fmla="*/ 8211 h 89371"/>
                  <a:gd name="connsiteX13" fmla="*/ 18698 w 79334"/>
                  <a:gd name="connsiteY13" fmla="*/ 46139 h 89371"/>
                  <a:gd name="connsiteX14" fmla="*/ 16450 w 79334"/>
                  <a:gd name="connsiteY14" fmla="*/ 58750 h 89371"/>
                  <a:gd name="connsiteX15" fmla="*/ 26261 w 79334"/>
                  <a:gd name="connsiteY15" fmla="*/ 72171 h 89371"/>
                  <a:gd name="connsiteX16" fmla="*/ 42587 w 79334"/>
                  <a:gd name="connsiteY16" fmla="*/ 68894 h 89371"/>
                  <a:gd name="connsiteX17" fmla="*/ 49416 w 79334"/>
                  <a:gd name="connsiteY17" fmla="*/ 57559 h 89371"/>
                  <a:gd name="connsiteX18" fmla="*/ 63304 w 79334"/>
                  <a:gd name="connsiteY18" fmla="*/ 20022 h 89371"/>
                  <a:gd name="connsiteX19" fmla="*/ 64638 w 79334"/>
                  <a:gd name="connsiteY19" fmla="*/ 16735 h 8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334" h="89371">
                    <a:moveTo>
                      <a:pt x="64638" y="16735"/>
                    </a:moveTo>
                    <a:cubicBezTo>
                      <a:pt x="69686" y="18593"/>
                      <a:pt x="74382" y="20317"/>
                      <a:pt x="79335" y="22136"/>
                    </a:cubicBezTo>
                    <a:cubicBezTo>
                      <a:pt x="78868" y="23746"/>
                      <a:pt x="78544" y="25098"/>
                      <a:pt x="78068" y="26403"/>
                    </a:cubicBezTo>
                    <a:cubicBezTo>
                      <a:pt x="73496" y="38786"/>
                      <a:pt x="68895" y="51149"/>
                      <a:pt x="64314" y="63522"/>
                    </a:cubicBezTo>
                    <a:cubicBezTo>
                      <a:pt x="62056" y="69637"/>
                      <a:pt x="59113" y="75352"/>
                      <a:pt x="54579" y="80134"/>
                    </a:cubicBezTo>
                    <a:cubicBezTo>
                      <a:pt x="47140" y="87982"/>
                      <a:pt x="38053" y="90745"/>
                      <a:pt x="27461" y="88744"/>
                    </a:cubicBezTo>
                    <a:cubicBezTo>
                      <a:pt x="20060" y="87344"/>
                      <a:pt x="13412" y="84334"/>
                      <a:pt x="8116" y="78934"/>
                    </a:cubicBezTo>
                    <a:cubicBezTo>
                      <a:pt x="668" y="71304"/>
                      <a:pt x="-1133" y="61884"/>
                      <a:pt x="620" y="51797"/>
                    </a:cubicBezTo>
                    <a:cubicBezTo>
                      <a:pt x="1477" y="46892"/>
                      <a:pt x="3192" y="42100"/>
                      <a:pt x="4878" y="37386"/>
                    </a:cubicBezTo>
                    <a:cubicBezTo>
                      <a:pt x="8735" y="26584"/>
                      <a:pt x="12802" y="15850"/>
                      <a:pt x="16803" y="5096"/>
                    </a:cubicBezTo>
                    <a:cubicBezTo>
                      <a:pt x="17403" y="3505"/>
                      <a:pt x="18089" y="1953"/>
                      <a:pt x="18889" y="0"/>
                    </a:cubicBezTo>
                    <a:cubicBezTo>
                      <a:pt x="23785" y="1772"/>
                      <a:pt x="28471" y="3467"/>
                      <a:pt x="33415" y="5248"/>
                    </a:cubicBezTo>
                    <a:cubicBezTo>
                      <a:pt x="33176" y="6372"/>
                      <a:pt x="33081" y="7334"/>
                      <a:pt x="32757" y="8211"/>
                    </a:cubicBezTo>
                    <a:cubicBezTo>
                      <a:pt x="28090" y="20860"/>
                      <a:pt x="23394" y="33499"/>
                      <a:pt x="18698" y="46139"/>
                    </a:cubicBezTo>
                    <a:cubicBezTo>
                      <a:pt x="17193" y="50206"/>
                      <a:pt x="16098" y="54350"/>
                      <a:pt x="16450" y="58750"/>
                    </a:cubicBezTo>
                    <a:cubicBezTo>
                      <a:pt x="16955" y="65218"/>
                      <a:pt x="20080" y="69790"/>
                      <a:pt x="26261" y="72171"/>
                    </a:cubicBezTo>
                    <a:cubicBezTo>
                      <a:pt x="32405" y="74533"/>
                      <a:pt x="37815" y="73362"/>
                      <a:pt x="42587" y="68894"/>
                    </a:cubicBezTo>
                    <a:cubicBezTo>
                      <a:pt x="45930" y="65761"/>
                      <a:pt x="47864" y="61770"/>
                      <a:pt x="49416" y="57559"/>
                    </a:cubicBezTo>
                    <a:cubicBezTo>
                      <a:pt x="54055" y="45053"/>
                      <a:pt x="58675" y="32537"/>
                      <a:pt x="63304" y="20022"/>
                    </a:cubicBezTo>
                    <a:cubicBezTo>
                      <a:pt x="63656" y="19088"/>
                      <a:pt x="64057" y="18183"/>
                      <a:pt x="64638" y="16735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7186A807-A1CB-00DD-FE81-7AA079651D0F}"/>
                  </a:ext>
                </a:extLst>
              </p:cNvPr>
              <p:cNvSpPr/>
              <p:nvPr/>
            </p:nvSpPr>
            <p:spPr>
              <a:xfrm>
                <a:off x="8661787" y="6160979"/>
                <a:ext cx="72418" cy="81799"/>
              </a:xfrm>
              <a:custGeom>
                <a:avLst/>
                <a:gdLst>
                  <a:gd name="connsiteX0" fmla="*/ 72419 w 72418"/>
                  <a:gd name="connsiteY0" fmla="*/ 51254 h 81799"/>
                  <a:gd name="connsiteX1" fmla="*/ 62370 w 72418"/>
                  <a:gd name="connsiteY1" fmla="*/ 72800 h 81799"/>
                  <a:gd name="connsiteX2" fmla="*/ 11726 w 72418"/>
                  <a:gd name="connsiteY2" fmla="*/ 67723 h 81799"/>
                  <a:gd name="connsiteX3" fmla="*/ 57 w 72418"/>
                  <a:gd name="connsiteY3" fmla="*/ 32976 h 81799"/>
                  <a:gd name="connsiteX4" fmla="*/ 42891 w 72418"/>
                  <a:gd name="connsiteY4" fmla="*/ 1105 h 81799"/>
                  <a:gd name="connsiteX5" fmla="*/ 54969 w 72418"/>
                  <a:gd name="connsiteY5" fmla="*/ 8249 h 81799"/>
                  <a:gd name="connsiteX6" fmla="*/ 49378 w 72418"/>
                  <a:gd name="connsiteY6" fmla="*/ 14221 h 81799"/>
                  <a:gd name="connsiteX7" fmla="*/ 44072 w 72418"/>
                  <a:gd name="connsiteY7" fmla="*/ 19869 h 81799"/>
                  <a:gd name="connsiteX8" fmla="*/ 42329 w 72418"/>
                  <a:gd name="connsiteY8" fmla="*/ 18898 h 81799"/>
                  <a:gd name="connsiteX9" fmla="*/ 16555 w 72418"/>
                  <a:gd name="connsiteY9" fmla="*/ 31547 h 81799"/>
                  <a:gd name="connsiteX10" fmla="*/ 28890 w 72418"/>
                  <a:gd name="connsiteY10" fmla="*/ 61408 h 81799"/>
                  <a:gd name="connsiteX11" fmla="*/ 56207 w 72418"/>
                  <a:gd name="connsiteY11" fmla="*/ 52626 h 81799"/>
                  <a:gd name="connsiteX12" fmla="*/ 57350 w 72418"/>
                  <a:gd name="connsiteY12" fmla="*/ 49102 h 81799"/>
                  <a:gd name="connsiteX13" fmla="*/ 72419 w 72418"/>
                  <a:gd name="connsiteY13" fmla="*/ 51254 h 8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418" h="81799">
                    <a:moveTo>
                      <a:pt x="72419" y="51254"/>
                    </a:moveTo>
                    <a:cubicBezTo>
                      <a:pt x="71905" y="60122"/>
                      <a:pt x="68923" y="67399"/>
                      <a:pt x="62370" y="72800"/>
                    </a:cubicBezTo>
                    <a:cubicBezTo>
                      <a:pt x="46863" y="85592"/>
                      <a:pt x="25403" y="85478"/>
                      <a:pt x="11726" y="67723"/>
                    </a:cubicBezTo>
                    <a:cubicBezTo>
                      <a:pt x="3858" y="57522"/>
                      <a:pt x="-562" y="45968"/>
                      <a:pt x="57" y="32976"/>
                    </a:cubicBezTo>
                    <a:cubicBezTo>
                      <a:pt x="1315" y="6306"/>
                      <a:pt x="26851" y="-3534"/>
                      <a:pt x="42891" y="1105"/>
                    </a:cubicBezTo>
                    <a:cubicBezTo>
                      <a:pt x="47359" y="2391"/>
                      <a:pt x="51340" y="4572"/>
                      <a:pt x="54969" y="8249"/>
                    </a:cubicBezTo>
                    <a:cubicBezTo>
                      <a:pt x="53035" y="10306"/>
                      <a:pt x="51207" y="12268"/>
                      <a:pt x="49378" y="14221"/>
                    </a:cubicBezTo>
                    <a:cubicBezTo>
                      <a:pt x="47625" y="16088"/>
                      <a:pt x="45873" y="17955"/>
                      <a:pt x="44072" y="19869"/>
                    </a:cubicBezTo>
                    <a:cubicBezTo>
                      <a:pt x="43291" y="19441"/>
                      <a:pt x="42748" y="19241"/>
                      <a:pt x="42329" y="18898"/>
                    </a:cubicBezTo>
                    <a:cubicBezTo>
                      <a:pt x="33843" y="12078"/>
                      <a:pt x="17641" y="18098"/>
                      <a:pt x="16555" y="31547"/>
                    </a:cubicBezTo>
                    <a:cubicBezTo>
                      <a:pt x="15602" y="43406"/>
                      <a:pt x="19793" y="53607"/>
                      <a:pt x="28890" y="61408"/>
                    </a:cubicBezTo>
                    <a:cubicBezTo>
                      <a:pt x="39072" y="70133"/>
                      <a:pt x="53940" y="64123"/>
                      <a:pt x="56207" y="52626"/>
                    </a:cubicBezTo>
                    <a:cubicBezTo>
                      <a:pt x="56426" y="51540"/>
                      <a:pt x="56893" y="50502"/>
                      <a:pt x="57350" y="49102"/>
                    </a:cubicBezTo>
                    <a:cubicBezTo>
                      <a:pt x="62303" y="49806"/>
                      <a:pt x="67114" y="50492"/>
                      <a:pt x="72419" y="51254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:a16="http://schemas.microsoft.com/office/drawing/2014/main" id="{89BD2E7B-D5FD-784B-04A1-7E212BE2182F}"/>
                  </a:ext>
                </a:extLst>
              </p:cNvPr>
              <p:cNvSpPr/>
              <p:nvPr/>
            </p:nvSpPr>
            <p:spPr>
              <a:xfrm>
                <a:off x="8076038" y="5976985"/>
                <a:ext cx="871575" cy="199872"/>
              </a:xfrm>
              <a:custGeom>
                <a:avLst/>
                <a:gdLst>
                  <a:gd name="connsiteX0" fmla="*/ 871575 w 871575"/>
                  <a:gd name="connsiteY0" fmla="*/ 78200 h 199872"/>
                  <a:gd name="connsiteX1" fmla="*/ 436016 w 871575"/>
                  <a:gd name="connsiteY1" fmla="*/ 0 h 199872"/>
                  <a:gd name="connsiteX2" fmla="*/ 435559 w 871575"/>
                  <a:gd name="connsiteY2" fmla="*/ 0 h 199872"/>
                  <a:gd name="connsiteX3" fmla="*/ 0 w 871575"/>
                  <a:gd name="connsiteY3" fmla="*/ 78200 h 199872"/>
                  <a:gd name="connsiteX4" fmla="*/ 48873 w 871575"/>
                  <a:gd name="connsiteY4" fmla="*/ 199873 h 199872"/>
                  <a:gd name="connsiteX5" fmla="*/ 435788 w 871575"/>
                  <a:gd name="connsiteY5" fmla="*/ 138513 h 199872"/>
                  <a:gd name="connsiteX6" fmla="*/ 822693 w 871575"/>
                  <a:gd name="connsiteY6" fmla="*/ 199873 h 199872"/>
                  <a:gd name="connsiteX7" fmla="*/ 871575 w 871575"/>
                  <a:gd name="connsiteY7" fmla="*/ 78200 h 19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1575" h="199872">
                    <a:moveTo>
                      <a:pt x="871575" y="78200"/>
                    </a:moveTo>
                    <a:cubicBezTo>
                      <a:pt x="871575" y="78200"/>
                      <a:pt x="711384" y="86"/>
                      <a:pt x="436016" y="0"/>
                    </a:cubicBezTo>
                    <a:lnTo>
                      <a:pt x="435559" y="0"/>
                    </a:lnTo>
                    <a:cubicBezTo>
                      <a:pt x="160191" y="86"/>
                      <a:pt x="0" y="78200"/>
                      <a:pt x="0" y="78200"/>
                    </a:cubicBezTo>
                    <a:lnTo>
                      <a:pt x="48873" y="199873"/>
                    </a:lnTo>
                    <a:cubicBezTo>
                      <a:pt x="48873" y="199873"/>
                      <a:pt x="220189" y="138560"/>
                      <a:pt x="435788" y="138513"/>
                    </a:cubicBezTo>
                    <a:cubicBezTo>
                      <a:pt x="651386" y="138560"/>
                      <a:pt x="822693" y="199873"/>
                      <a:pt x="822693" y="199873"/>
                    </a:cubicBezTo>
                    <a:lnTo>
                      <a:pt x="871575" y="78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7D1B8E54-F334-3D8D-A626-C2B6C64EAC26}"/>
                  </a:ext>
                </a:extLst>
              </p:cNvPr>
              <p:cNvSpPr/>
              <p:nvPr/>
            </p:nvSpPr>
            <p:spPr>
              <a:xfrm>
                <a:off x="8076038" y="5976985"/>
                <a:ext cx="871575" cy="199872"/>
              </a:xfrm>
              <a:custGeom>
                <a:avLst/>
                <a:gdLst>
                  <a:gd name="connsiteX0" fmla="*/ 871575 w 871575"/>
                  <a:gd name="connsiteY0" fmla="*/ 78200 h 199872"/>
                  <a:gd name="connsiteX1" fmla="*/ 436016 w 871575"/>
                  <a:gd name="connsiteY1" fmla="*/ 0 h 199872"/>
                  <a:gd name="connsiteX2" fmla="*/ 435559 w 871575"/>
                  <a:gd name="connsiteY2" fmla="*/ 0 h 199872"/>
                  <a:gd name="connsiteX3" fmla="*/ 0 w 871575"/>
                  <a:gd name="connsiteY3" fmla="*/ 78200 h 199872"/>
                  <a:gd name="connsiteX4" fmla="*/ 48873 w 871575"/>
                  <a:gd name="connsiteY4" fmla="*/ 199873 h 199872"/>
                  <a:gd name="connsiteX5" fmla="*/ 435788 w 871575"/>
                  <a:gd name="connsiteY5" fmla="*/ 138513 h 199872"/>
                  <a:gd name="connsiteX6" fmla="*/ 822693 w 871575"/>
                  <a:gd name="connsiteY6" fmla="*/ 199873 h 199872"/>
                  <a:gd name="connsiteX7" fmla="*/ 871575 w 871575"/>
                  <a:gd name="connsiteY7" fmla="*/ 78200 h 19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1575" h="199872">
                    <a:moveTo>
                      <a:pt x="871575" y="78200"/>
                    </a:moveTo>
                    <a:cubicBezTo>
                      <a:pt x="871575" y="78200"/>
                      <a:pt x="711384" y="86"/>
                      <a:pt x="436016" y="0"/>
                    </a:cubicBezTo>
                    <a:lnTo>
                      <a:pt x="435559" y="0"/>
                    </a:lnTo>
                    <a:cubicBezTo>
                      <a:pt x="160191" y="86"/>
                      <a:pt x="0" y="78200"/>
                      <a:pt x="0" y="78200"/>
                    </a:cubicBezTo>
                    <a:lnTo>
                      <a:pt x="48873" y="199873"/>
                    </a:lnTo>
                    <a:cubicBezTo>
                      <a:pt x="48873" y="199873"/>
                      <a:pt x="220189" y="138560"/>
                      <a:pt x="435788" y="138513"/>
                    </a:cubicBezTo>
                    <a:cubicBezTo>
                      <a:pt x="651386" y="138560"/>
                      <a:pt x="822693" y="199873"/>
                      <a:pt x="822693" y="199873"/>
                    </a:cubicBezTo>
                    <a:lnTo>
                      <a:pt x="871575" y="78200"/>
                    </a:lnTo>
                    <a:close/>
                  </a:path>
                </a:pathLst>
              </a:custGeom>
              <a:noFill/>
              <a:ln w="1476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Dowolny kształt: kształt 24">
                <a:extLst>
                  <a:ext uri="{FF2B5EF4-FFF2-40B4-BE49-F238E27FC236}">
                    <a16:creationId xmlns:a16="http://schemas.microsoft.com/office/drawing/2014/main" id="{CF1BAD02-FF29-861C-1883-28CD076AFCF9}"/>
                  </a:ext>
                </a:extLst>
              </p:cNvPr>
              <p:cNvSpPr/>
              <p:nvPr/>
            </p:nvSpPr>
            <p:spPr>
              <a:xfrm>
                <a:off x="8294207" y="6022733"/>
                <a:ext cx="69370" cy="81257"/>
              </a:xfrm>
              <a:custGeom>
                <a:avLst/>
                <a:gdLst>
                  <a:gd name="connsiteX0" fmla="*/ 16840 w 69370"/>
                  <a:gd name="connsiteY0" fmla="*/ 0 h 81257"/>
                  <a:gd name="connsiteX1" fmla="*/ 27404 w 69370"/>
                  <a:gd name="connsiteY1" fmla="*/ 63341 h 81257"/>
                  <a:gd name="connsiteX2" fmla="*/ 66761 w 69370"/>
                  <a:gd name="connsiteY2" fmla="*/ 57931 h 81257"/>
                  <a:gd name="connsiteX3" fmla="*/ 69371 w 69370"/>
                  <a:gd name="connsiteY3" fmla="*/ 73533 h 81257"/>
                  <a:gd name="connsiteX4" fmla="*/ 15688 w 69370"/>
                  <a:gd name="connsiteY4" fmla="*/ 80943 h 81257"/>
                  <a:gd name="connsiteX5" fmla="*/ 13202 w 69370"/>
                  <a:gd name="connsiteY5" fmla="*/ 81258 h 81257"/>
                  <a:gd name="connsiteX6" fmla="*/ 0 w 69370"/>
                  <a:gd name="connsiteY6" fmla="*/ 2286 h 81257"/>
                  <a:gd name="connsiteX7" fmla="*/ 16840 w 69370"/>
                  <a:gd name="connsiteY7" fmla="*/ 0 h 8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370" h="81257">
                    <a:moveTo>
                      <a:pt x="16840" y="0"/>
                    </a:moveTo>
                    <a:cubicBezTo>
                      <a:pt x="16840" y="0"/>
                      <a:pt x="26670" y="58998"/>
                      <a:pt x="27404" y="63341"/>
                    </a:cubicBezTo>
                    <a:cubicBezTo>
                      <a:pt x="31756" y="62760"/>
                      <a:pt x="66761" y="57931"/>
                      <a:pt x="66761" y="57931"/>
                    </a:cubicBezTo>
                    <a:lnTo>
                      <a:pt x="69371" y="73533"/>
                    </a:lnTo>
                    <a:lnTo>
                      <a:pt x="15688" y="80943"/>
                    </a:lnTo>
                    <a:lnTo>
                      <a:pt x="13202" y="81258"/>
                    </a:lnTo>
                    <a:lnTo>
                      <a:pt x="0" y="2286"/>
                    </a:lnTo>
                    <a:lnTo>
                      <a:pt x="16840" y="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Dowolny kształt: kształt 25">
                <a:extLst>
                  <a:ext uri="{FF2B5EF4-FFF2-40B4-BE49-F238E27FC236}">
                    <a16:creationId xmlns:a16="http://schemas.microsoft.com/office/drawing/2014/main" id="{94A20179-60F7-83F1-B4E4-AC341D305D47}"/>
                  </a:ext>
                </a:extLst>
              </p:cNvPr>
              <p:cNvSpPr/>
              <p:nvPr/>
            </p:nvSpPr>
            <p:spPr>
              <a:xfrm>
                <a:off x="8425938" y="6007426"/>
                <a:ext cx="61483" cy="82076"/>
              </a:xfrm>
              <a:custGeom>
                <a:avLst/>
                <a:gdLst>
                  <a:gd name="connsiteX0" fmla="*/ 0 w 61483"/>
                  <a:gd name="connsiteY0" fmla="*/ 2248 h 82076"/>
                  <a:gd name="connsiteX1" fmla="*/ 53435 w 61483"/>
                  <a:gd name="connsiteY1" fmla="*/ 114 h 82076"/>
                  <a:gd name="connsiteX2" fmla="*/ 55921 w 61483"/>
                  <a:gd name="connsiteY2" fmla="*/ 0 h 82076"/>
                  <a:gd name="connsiteX3" fmla="*/ 56664 w 61483"/>
                  <a:gd name="connsiteY3" fmla="*/ 15688 h 82076"/>
                  <a:gd name="connsiteX4" fmla="*/ 17583 w 61483"/>
                  <a:gd name="connsiteY4" fmla="*/ 17250 h 82076"/>
                  <a:gd name="connsiteX5" fmla="*/ 18279 w 61483"/>
                  <a:gd name="connsiteY5" fmla="*/ 31090 h 82076"/>
                  <a:gd name="connsiteX6" fmla="*/ 40967 w 61483"/>
                  <a:gd name="connsiteY6" fmla="*/ 30175 h 82076"/>
                  <a:gd name="connsiteX7" fmla="*/ 41710 w 61483"/>
                  <a:gd name="connsiteY7" fmla="*/ 45834 h 82076"/>
                  <a:gd name="connsiteX8" fmla="*/ 19021 w 61483"/>
                  <a:gd name="connsiteY8" fmla="*/ 46749 h 82076"/>
                  <a:gd name="connsiteX9" fmla="*/ 19945 w 61483"/>
                  <a:gd name="connsiteY9" fmla="*/ 65732 h 82076"/>
                  <a:gd name="connsiteX10" fmla="*/ 60722 w 61483"/>
                  <a:gd name="connsiteY10" fmla="*/ 64094 h 82076"/>
                  <a:gd name="connsiteX11" fmla="*/ 61484 w 61483"/>
                  <a:gd name="connsiteY11" fmla="*/ 79762 h 82076"/>
                  <a:gd name="connsiteX12" fmla="*/ 3867 w 61483"/>
                  <a:gd name="connsiteY12" fmla="*/ 82077 h 82076"/>
                  <a:gd name="connsiteX13" fmla="*/ 0 w 61483"/>
                  <a:gd name="connsiteY13" fmla="*/ 2248 h 8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83" h="82076">
                    <a:moveTo>
                      <a:pt x="0" y="2248"/>
                    </a:moveTo>
                    <a:lnTo>
                      <a:pt x="53435" y="114"/>
                    </a:lnTo>
                    <a:lnTo>
                      <a:pt x="55921" y="0"/>
                    </a:lnTo>
                    <a:lnTo>
                      <a:pt x="56664" y="15688"/>
                    </a:lnTo>
                    <a:cubicBezTo>
                      <a:pt x="56664" y="15688"/>
                      <a:pt x="21955" y="17069"/>
                      <a:pt x="17583" y="17250"/>
                    </a:cubicBezTo>
                    <a:cubicBezTo>
                      <a:pt x="17745" y="20326"/>
                      <a:pt x="18126" y="28004"/>
                      <a:pt x="18279" y="31090"/>
                    </a:cubicBezTo>
                    <a:cubicBezTo>
                      <a:pt x="22222" y="30909"/>
                      <a:pt x="40967" y="30175"/>
                      <a:pt x="40967" y="30175"/>
                    </a:cubicBezTo>
                    <a:lnTo>
                      <a:pt x="41710" y="45834"/>
                    </a:lnTo>
                    <a:cubicBezTo>
                      <a:pt x="41710" y="45834"/>
                      <a:pt x="22974" y="46606"/>
                      <a:pt x="19021" y="46749"/>
                    </a:cubicBezTo>
                    <a:cubicBezTo>
                      <a:pt x="19183" y="50149"/>
                      <a:pt x="19783" y="62332"/>
                      <a:pt x="19945" y="65732"/>
                    </a:cubicBezTo>
                    <a:cubicBezTo>
                      <a:pt x="24327" y="65551"/>
                      <a:pt x="60722" y="64094"/>
                      <a:pt x="60722" y="64094"/>
                    </a:cubicBezTo>
                    <a:lnTo>
                      <a:pt x="61484" y="79762"/>
                    </a:lnTo>
                    <a:lnTo>
                      <a:pt x="3867" y="82077"/>
                    </a:lnTo>
                    <a:lnTo>
                      <a:pt x="0" y="2248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Dowolny kształt: kształt 26">
                <a:extLst>
                  <a:ext uri="{FF2B5EF4-FFF2-40B4-BE49-F238E27FC236}">
                    <a16:creationId xmlns:a16="http://schemas.microsoft.com/office/drawing/2014/main" id="{C0FC2E45-FA68-F833-FA74-9C8F5D7428AD}"/>
                  </a:ext>
                </a:extLst>
              </p:cNvPr>
              <p:cNvSpPr/>
              <p:nvPr/>
            </p:nvSpPr>
            <p:spPr>
              <a:xfrm>
                <a:off x="8548820" y="6007112"/>
                <a:ext cx="59273" cy="82715"/>
              </a:xfrm>
              <a:custGeom>
                <a:avLst/>
                <a:gdLst>
                  <a:gd name="connsiteX0" fmla="*/ 3381 w 59273"/>
                  <a:gd name="connsiteY0" fmla="*/ 0 h 82715"/>
                  <a:gd name="connsiteX1" fmla="*/ 56788 w 59273"/>
                  <a:gd name="connsiteY1" fmla="*/ 2667 h 82715"/>
                  <a:gd name="connsiteX2" fmla="*/ 59274 w 59273"/>
                  <a:gd name="connsiteY2" fmla="*/ 2772 h 82715"/>
                  <a:gd name="connsiteX3" fmla="*/ 58598 w 59273"/>
                  <a:gd name="connsiteY3" fmla="*/ 18469 h 82715"/>
                  <a:gd name="connsiteX4" fmla="*/ 19536 w 59273"/>
                  <a:gd name="connsiteY4" fmla="*/ 16516 h 82715"/>
                  <a:gd name="connsiteX5" fmla="*/ 18974 w 59273"/>
                  <a:gd name="connsiteY5" fmla="*/ 30366 h 82715"/>
                  <a:gd name="connsiteX6" fmla="*/ 41653 w 59273"/>
                  <a:gd name="connsiteY6" fmla="*/ 31490 h 82715"/>
                  <a:gd name="connsiteX7" fmla="*/ 40977 w 59273"/>
                  <a:gd name="connsiteY7" fmla="*/ 47149 h 82715"/>
                  <a:gd name="connsiteX8" fmla="*/ 18297 w 59273"/>
                  <a:gd name="connsiteY8" fmla="*/ 46025 h 82715"/>
                  <a:gd name="connsiteX9" fmla="*/ 17497 w 59273"/>
                  <a:gd name="connsiteY9" fmla="*/ 65018 h 82715"/>
                  <a:gd name="connsiteX10" fmla="*/ 58255 w 59273"/>
                  <a:gd name="connsiteY10" fmla="*/ 67046 h 82715"/>
                  <a:gd name="connsiteX11" fmla="*/ 57598 w 59273"/>
                  <a:gd name="connsiteY11" fmla="*/ 82715 h 82715"/>
                  <a:gd name="connsiteX12" fmla="*/ 0 w 59273"/>
                  <a:gd name="connsiteY12" fmla="*/ 79858 h 82715"/>
                  <a:gd name="connsiteX13" fmla="*/ 3381 w 59273"/>
                  <a:gd name="connsiteY13" fmla="*/ 0 h 8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73" h="82715">
                    <a:moveTo>
                      <a:pt x="3381" y="0"/>
                    </a:moveTo>
                    <a:lnTo>
                      <a:pt x="56788" y="2667"/>
                    </a:lnTo>
                    <a:lnTo>
                      <a:pt x="59274" y="2772"/>
                    </a:lnTo>
                    <a:lnTo>
                      <a:pt x="58598" y="18469"/>
                    </a:lnTo>
                    <a:cubicBezTo>
                      <a:pt x="58598" y="18469"/>
                      <a:pt x="23908" y="16735"/>
                      <a:pt x="19536" y="16516"/>
                    </a:cubicBezTo>
                    <a:cubicBezTo>
                      <a:pt x="19412" y="19602"/>
                      <a:pt x="19098" y="27280"/>
                      <a:pt x="18974" y="30366"/>
                    </a:cubicBezTo>
                    <a:cubicBezTo>
                      <a:pt x="22917" y="30537"/>
                      <a:pt x="41653" y="31490"/>
                      <a:pt x="41653" y="31490"/>
                    </a:cubicBezTo>
                    <a:lnTo>
                      <a:pt x="40977" y="47149"/>
                    </a:lnTo>
                    <a:cubicBezTo>
                      <a:pt x="40977" y="47149"/>
                      <a:pt x="22241" y="46234"/>
                      <a:pt x="18297" y="46025"/>
                    </a:cubicBezTo>
                    <a:cubicBezTo>
                      <a:pt x="18145" y="49435"/>
                      <a:pt x="17650" y="61617"/>
                      <a:pt x="17497" y="65018"/>
                    </a:cubicBezTo>
                    <a:cubicBezTo>
                      <a:pt x="21879" y="65227"/>
                      <a:pt x="58255" y="67046"/>
                      <a:pt x="58255" y="67046"/>
                    </a:cubicBezTo>
                    <a:lnTo>
                      <a:pt x="57598" y="82715"/>
                    </a:lnTo>
                    <a:lnTo>
                      <a:pt x="0" y="79858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Dowolny kształt: kształt 27">
                <a:extLst>
                  <a:ext uri="{FF2B5EF4-FFF2-40B4-BE49-F238E27FC236}">
                    <a16:creationId xmlns:a16="http://schemas.microsoft.com/office/drawing/2014/main" id="{37643030-E2AD-6759-82D3-6BDCDE1A054D}"/>
                  </a:ext>
                </a:extLst>
              </p:cNvPr>
              <p:cNvSpPr/>
              <p:nvPr/>
            </p:nvSpPr>
            <p:spPr>
              <a:xfrm>
                <a:off x="8675036" y="6019523"/>
                <a:ext cx="71324" cy="83173"/>
              </a:xfrm>
              <a:custGeom>
                <a:avLst/>
                <a:gdLst>
                  <a:gd name="connsiteX0" fmla="*/ 53769 w 71324"/>
                  <a:gd name="connsiteY0" fmla="*/ 46396 h 83173"/>
                  <a:gd name="connsiteX1" fmla="*/ 44415 w 71324"/>
                  <a:gd name="connsiteY1" fmla="*/ 63903 h 83173"/>
                  <a:gd name="connsiteX2" fmla="*/ 26251 w 71324"/>
                  <a:gd name="connsiteY2" fmla="*/ 67066 h 83173"/>
                  <a:gd name="connsiteX3" fmla="*/ 19126 w 71324"/>
                  <a:gd name="connsiteY3" fmla="*/ 66056 h 83173"/>
                  <a:gd name="connsiteX4" fmla="*/ 27013 w 71324"/>
                  <a:gd name="connsiteY4" fmla="*/ 17936 h 83173"/>
                  <a:gd name="connsiteX5" fmla="*/ 34137 w 71324"/>
                  <a:gd name="connsiteY5" fmla="*/ 18945 h 83173"/>
                  <a:gd name="connsiteX6" fmla="*/ 50425 w 71324"/>
                  <a:gd name="connsiteY6" fmla="*/ 27080 h 83173"/>
                  <a:gd name="connsiteX7" fmla="*/ 54197 w 71324"/>
                  <a:gd name="connsiteY7" fmla="*/ 37605 h 83173"/>
                  <a:gd name="connsiteX8" fmla="*/ 53769 w 71324"/>
                  <a:gd name="connsiteY8" fmla="*/ 46396 h 83173"/>
                  <a:gd name="connsiteX9" fmla="*/ 36671 w 71324"/>
                  <a:gd name="connsiteY9" fmla="*/ 3391 h 83173"/>
                  <a:gd name="connsiteX10" fmla="*/ 12992 w 71324"/>
                  <a:gd name="connsiteY10" fmla="*/ 0 h 83173"/>
                  <a:gd name="connsiteX11" fmla="*/ 12602 w 71324"/>
                  <a:gd name="connsiteY11" fmla="*/ 2343 h 83173"/>
                  <a:gd name="connsiteX12" fmla="*/ 0 w 71324"/>
                  <a:gd name="connsiteY12" fmla="*/ 79219 h 83173"/>
                  <a:gd name="connsiteX13" fmla="*/ 23727 w 71324"/>
                  <a:gd name="connsiteY13" fmla="*/ 82629 h 83173"/>
                  <a:gd name="connsiteX14" fmla="*/ 70571 w 71324"/>
                  <a:gd name="connsiteY14" fmla="*/ 48816 h 83173"/>
                  <a:gd name="connsiteX15" fmla="*/ 36671 w 71324"/>
                  <a:gd name="connsiteY15" fmla="*/ 3391 h 8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324" h="83173">
                    <a:moveTo>
                      <a:pt x="53769" y="46396"/>
                    </a:moveTo>
                    <a:cubicBezTo>
                      <a:pt x="52416" y="54578"/>
                      <a:pt x="49282" y="60465"/>
                      <a:pt x="44415" y="63903"/>
                    </a:cubicBezTo>
                    <a:cubicBezTo>
                      <a:pt x="39881" y="67094"/>
                      <a:pt x="33756" y="68151"/>
                      <a:pt x="26251" y="67066"/>
                    </a:cubicBezTo>
                    <a:cubicBezTo>
                      <a:pt x="26251" y="67066"/>
                      <a:pt x="21841" y="66437"/>
                      <a:pt x="19126" y="66056"/>
                    </a:cubicBezTo>
                    <a:cubicBezTo>
                      <a:pt x="19793" y="61970"/>
                      <a:pt x="26327" y="22022"/>
                      <a:pt x="27013" y="17936"/>
                    </a:cubicBezTo>
                    <a:cubicBezTo>
                      <a:pt x="29727" y="18326"/>
                      <a:pt x="34137" y="18945"/>
                      <a:pt x="34137" y="18945"/>
                    </a:cubicBezTo>
                    <a:cubicBezTo>
                      <a:pt x="41662" y="20022"/>
                      <a:pt x="47130" y="22774"/>
                      <a:pt x="50425" y="27080"/>
                    </a:cubicBezTo>
                    <a:cubicBezTo>
                      <a:pt x="52616" y="29908"/>
                      <a:pt x="53854" y="33423"/>
                      <a:pt x="54197" y="37605"/>
                    </a:cubicBezTo>
                    <a:cubicBezTo>
                      <a:pt x="54426" y="40272"/>
                      <a:pt x="54292" y="43215"/>
                      <a:pt x="53769" y="46396"/>
                    </a:cubicBezTo>
                    <a:moveTo>
                      <a:pt x="36671" y="3391"/>
                    </a:moveTo>
                    <a:lnTo>
                      <a:pt x="12992" y="0"/>
                    </a:lnTo>
                    <a:lnTo>
                      <a:pt x="12602" y="2343"/>
                    </a:lnTo>
                    <a:lnTo>
                      <a:pt x="0" y="79219"/>
                    </a:lnTo>
                    <a:lnTo>
                      <a:pt x="23727" y="82629"/>
                    </a:lnTo>
                    <a:cubicBezTo>
                      <a:pt x="43205" y="85411"/>
                      <a:pt x="65770" y="78019"/>
                      <a:pt x="70571" y="48816"/>
                    </a:cubicBezTo>
                    <a:cubicBezTo>
                      <a:pt x="74657" y="24003"/>
                      <a:pt x="61951" y="7020"/>
                      <a:pt x="36671" y="3391"/>
                    </a:cubicBezTo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CF2D5ADF-7DEE-8CB0-4407-D2652114A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476" r="14476"/>
            <a:stretch/>
          </p:blipFill>
          <p:spPr>
            <a:xfrm>
              <a:off x="6169986" y="5048250"/>
              <a:ext cx="1391573" cy="1391573"/>
            </a:xfrm>
            <a:prstGeom prst="ellipse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DD88A07C-02B0-469F-E279-3A622F69B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85214" y="5106428"/>
              <a:ext cx="1354455" cy="1327365"/>
            </a:xfrm>
            <a:prstGeom prst="ellipse">
              <a:avLst/>
            </a:prstGeom>
          </p:spPr>
        </p:pic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CD70BD3A-8313-2C90-9943-6BFD91E34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7172" y="5095503"/>
              <a:ext cx="1350740" cy="1350740"/>
            </a:xfrm>
            <a:prstGeom prst="ellipse">
              <a:avLst/>
            </a:prstGeom>
          </p:spPr>
        </p:pic>
      </p:grp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3BBB3E35-3141-5ABE-0EF1-EB9E95DC2297}"/>
              </a:ext>
            </a:extLst>
          </p:cNvPr>
          <p:cNvSpPr txBox="1"/>
          <p:nvPr/>
        </p:nvSpPr>
        <p:spPr>
          <a:xfrm>
            <a:off x="748603" y="1935163"/>
            <a:ext cx="11532297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+mj-lt"/>
              </a:rPr>
              <a:t>Silny nacisk na kwestie środowiskowe, społeczne i ład</a:t>
            </a:r>
          </a:p>
          <a:p>
            <a:r>
              <a:rPr lang="pl-PL" sz="2400" dirty="0">
                <a:solidFill>
                  <a:schemeClr val="bg1"/>
                </a:solidFill>
                <a:latin typeface="+mj-lt"/>
              </a:rPr>
              <a:t>korporacyjny (ESG) w każdym aspekcie naszej działalności.</a:t>
            </a:r>
          </a:p>
          <a:p>
            <a:endParaRPr lang="pl-PL" sz="2400" dirty="0">
              <a:solidFill>
                <a:schemeClr val="bg1"/>
              </a:solidFill>
              <a:latin typeface="+mj-lt"/>
            </a:endParaRPr>
          </a:p>
          <a:p>
            <a:r>
              <a:rPr lang="pl-PL" sz="2400" dirty="0">
                <a:solidFill>
                  <a:schemeClr val="bg1"/>
                </a:solidFill>
                <a:latin typeface="+mj-lt"/>
              </a:rPr>
              <a:t>Najwyższe standardy ładu korporacyjnego.</a:t>
            </a:r>
          </a:p>
          <a:p>
            <a:endParaRPr lang="pl-PL" sz="2400" dirty="0">
              <a:solidFill>
                <a:schemeClr val="bg1"/>
              </a:solidFill>
              <a:latin typeface="+mj-lt"/>
            </a:endParaRPr>
          </a:p>
          <a:p>
            <a:r>
              <a:rPr lang="pl-PL" sz="2400" dirty="0">
                <a:solidFill>
                  <a:schemeClr val="bg1"/>
                </a:solidFill>
                <a:latin typeface="+mj-lt"/>
              </a:rPr>
              <a:t>Zrównoważony biznes, w którym wszyscy interesariusze</a:t>
            </a:r>
          </a:p>
          <a:p>
            <a:r>
              <a:rPr lang="pl-PL" sz="2400" dirty="0">
                <a:solidFill>
                  <a:schemeClr val="bg1"/>
                </a:solidFill>
                <a:latin typeface="+mj-lt"/>
              </a:rPr>
              <a:t>mogą liczyć na uczciwość i zaufanie.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5B96AD61-0FE3-0A4E-65F3-2210D4D4A921}"/>
              </a:ext>
            </a:extLst>
          </p:cNvPr>
          <p:cNvSpPr txBox="1"/>
          <p:nvPr/>
        </p:nvSpPr>
        <p:spPr>
          <a:xfrm>
            <a:off x="12299603" y="5008563"/>
            <a:ext cx="50885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Energy savings</a:t>
            </a:r>
          </a:p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and </a:t>
            </a:r>
            <a:r>
              <a:rPr lang="en-US" sz="3200" dirty="0" err="1">
                <a:solidFill>
                  <a:schemeClr val="accent1"/>
                </a:solidFill>
                <a:latin typeface="+mj-lt"/>
              </a:rPr>
              <a:t>PropTech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grpSp>
        <p:nvGrpSpPr>
          <p:cNvPr id="47" name="Grupa 46">
            <a:extLst>
              <a:ext uri="{FF2B5EF4-FFF2-40B4-BE49-F238E27FC236}">
                <a16:creationId xmlns:a16="http://schemas.microsoft.com/office/drawing/2014/main" id="{BB2D88FC-B7C5-212A-C88F-A95F0FCC0A79}"/>
              </a:ext>
            </a:extLst>
          </p:cNvPr>
          <p:cNvGrpSpPr/>
          <p:nvPr/>
        </p:nvGrpSpPr>
        <p:grpSpPr>
          <a:xfrm>
            <a:off x="12074496" y="4864101"/>
            <a:ext cx="5494366" cy="5064124"/>
            <a:chOff x="12074496" y="4864101"/>
            <a:chExt cx="5494366" cy="5064124"/>
          </a:xfrm>
        </p:grpSpPr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5411F098-A00F-1D56-65A6-64FB2AED4F5C}"/>
                </a:ext>
              </a:extLst>
            </p:cNvPr>
            <p:cNvSpPr/>
            <p:nvPr/>
          </p:nvSpPr>
          <p:spPr>
            <a:xfrm>
              <a:off x="12074496" y="4864101"/>
              <a:ext cx="5494366" cy="1294963"/>
            </a:xfrm>
            <a:custGeom>
              <a:avLst/>
              <a:gdLst>
                <a:gd name="connsiteX0" fmla="*/ 163926 w 5494366"/>
                <a:gd name="connsiteY0" fmla="*/ 0 h 1294963"/>
                <a:gd name="connsiteX1" fmla="*/ 5330440 w 5494366"/>
                <a:gd name="connsiteY1" fmla="*/ 0 h 1294963"/>
                <a:gd name="connsiteX2" fmla="*/ 5494366 w 5494366"/>
                <a:gd name="connsiteY2" fmla="*/ 163926 h 1294963"/>
                <a:gd name="connsiteX3" fmla="*/ 5494366 w 5494366"/>
                <a:gd name="connsiteY3" fmla="*/ 1294963 h 1294963"/>
                <a:gd name="connsiteX4" fmla="*/ 0 w 5494366"/>
                <a:gd name="connsiteY4" fmla="*/ 1294963 h 1294963"/>
                <a:gd name="connsiteX5" fmla="*/ 0 w 5494366"/>
                <a:gd name="connsiteY5" fmla="*/ 163926 h 1294963"/>
                <a:gd name="connsiteX6" fmla="*/ 163926 w 5494366"/>
                <a:gd name="connsiteY6" fmla="*/ 0 h 129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4366" h="1294963">
                  <a:moveTo>
                    <a:pt x="163926" y="0"/>
                  </a:moveTo>
                  <a:lnTo>
                    <a:pt x="5330440" y="0"/>
                  </a:lnTo>
                  <a:cubicBezTo>
                    <a:pt x="5420974" y="0"/>
                    <a:pt x="5494366" y="73392"/>
                    <a:pt x="5494366" y="163926"/>
                  </a:cubicBezTo>
                  <a:lnTo>
                    <a:pt x="5494366" y="1294963"/>
                  </a:lnTo>
                  <a:lnTo>
                    <a:pt x="0" y="1294963"/>
                  </a:lnTo>
                  <a:lnTo>
                    <a:pt x="0" y="163926"/>
                  </a:lnTo>
                  <a:cubicBezTo>
                    <a:pt x="0" y="73392"/>
                    <a:pt x="73392" y="0"/>
                    <a:pt x="163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9438D77E-4149-0010-7F99-EF280A0CB8B4}"/>
                </a:ext>
              </a:extLst>
            </p:cNvPr>
            <p:cNvSpPr/>
            <p:nvPr/>
          </p:nvSpPr>
          <p:spPr>
            <a:xfrm>
              <a:off x="12074496" y="6159063"/>
              <a:ext cx="5494366" cy="3769162"/>
            </a:xfrm>
            <a:custGeom>
              <a:avLst/>
              <a:gdLst>
                <a:gd name="connsiteX0" fmla="*/ 0 w 5494366"/>
                <a:gd name="connsiteY0" fmla="*/ 0 h 3769162"/>
                <a:gd name="connsiteX1" fmla="*/ 5494366 w 5494366"/>
                <a:gd name="connsiteY1" fmla="*/ 0 h 3769162"/>
                <a:gd name="connsiteX2" fmla="*/ 5494366 w 5494366"/>
                <a:gd name="connsiteY2" fmla="*/ 3605236 h 3769162"/>
                <a:gd name="connsiteX3" fmla="*/ 5330440 w 5494366"/>
                <a:gd name="connsiteY3" fmla="*/ 3769162 h 3769162"/>
                <a:gd name="connsiteX4" fmla="*/ 163926 w 5494366"/>
                <a:gd name="connsiteY4" fmla="*/ 3769162 h 3769162"/>
                <a:gd name="connsiteX5" fmla="*/ 0 w 5494366"/>
                <a:gd name="connsiteY5" fmla="*/ 3605236 h 3769162"/>
                <a:gd name="connsiteX6" fmla="*/ 0 w 5494366"/>
                <a:gd name="connsiteY6" fmla="*/ 0 h 376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4366" h="3769162">
                  <a:moveTo>
                    <a:pt x="0" y="0"/>
                  </a:moveTo>
                  <a:lnTo>
                    <a:pt x="5494366" y="0"/>
                  </a:lnTo>
                  <a:lnTo>
                    <a:pt x="5494366" y="3605236"/>
                  </a:lnTo>
                  <a:cubicBezTo>
                    <a:pt x="5494366" y="3695770"/>
                    <a:pt x="5420974" y="3769162"/>
                    <a:pt x="5330440" y="3769162"/>
                  </a:cubicBezTo>
                  <a:lnTo>
                    <a:pt x="163926" y="3769162"/>
                  </a:lnTo>
                  <a:cubicBezTo>
                    <a:pt x="73392" y="3769162"/>
                    <a:pt x="0" y="3695770"/>
                    <a:pt x="0" y="3605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5DAD90A3-499B-420F-B252-589511AFA6FE}"/>
              </a:ext>
            </a:extLst>
          </p:cNvPr>
          <p:cNvGrpSpPr/>
          <p:nvPr/>
        </p:nvGrpSpPr>
        <p:grpSpPr>
          <a:xfrm>
            <a:off x="6398910" y="4864101"/>
            <a:ext cx="5494366" cy="5064124"/>
            <a:chOff x="12074496" y="4864101"/>
            <a:chExt cx="5494366" cy="5064124"/>
          </a:xfrm>
        </p:grpSpPr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3EEF7C5D-59BC-E55A-70A0-1FE1240D52B0}"/>
                </a:ext>
              </a:extLst>
            </p:cNvPr>
            <p:cNvSpPr/>
            <p:nvPr/>
          </p:nvSpPr>
          <p:spPr>
            <a:xfrm>
              <a:off x="12074496" y="4864101"/>
              <a:ext cx="5494366" cy="1294963"/>
            </a:xfrm>
            <a:custGeom>
              <a:avLst/>
              <a:gdLst>
                <a:gd name="connsiteX0" fmla="*/ 163926 w 5494366"/>
                <a:gd name="connsiteY0" fmla="*/ 0 h 1294963"/>
                <a:gd name="connsiteX1" fmla="*/ 5330440 w 5494366"/>
                <a:gd name="connsiteY1" fmla="*/ 0 h 1294963"/>
                <a:gd name="connsiteX2" fmla="*/ 5494366 w 5494366"/>
                <a:gd name="connsiteY2" fmla="*/ 163926 h 1294963"/>
                <a:gd name="connsiteX3" fmla="*/ 5494366 w 5494366"/>
                <a:gd name="connsiteY3" fmla="*/ 1294963 h 1294963"/>
                <a:gd name="connsiteX4" fmla="*/ 0 w 5494366"/>
                <a:gd name="connsiteY4" fmla="*/ 1294963 h 1294963"/>
                <a:gd name="connsiteX5" fmla="*/ 0 w 5494366"/>
                <a:gd name="connsiteY5" fmla="*/ 163926 h 1294963"/>
                <a:gd name="connsiteX6" fmla="*/ 163926 w 5494366"/>
                <a:gd name="connsiteY6" fmla="*/ 0 h 129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4366" h="1294963">
                  <a:moveTo>
                    <a:pt x="163926" y="0"/>
                  </a:moveTo>
                  <a:lnTo>
                    <a:pt x="5330440" y="0"/>
                  </a:lnTo>
                  <a:cubicBezTo>
                    <a:pt x="5420974" y="0"/>
                    <a:pt x="5494366" y="73392"/>
                    <a:pt x="5494366" y="163926"/>
                  </a:cubicBezTo>
                  <a:lnTo>
                    <a:pt x="5494366" y="1294963"/>
                  </a:lnTo>
                  <a:lnTo>
                    <a:pt x="0" y="1294963"/>
                  </a:lnTo>
                  <a:lnTo>
                    <a:pt x="0" y="163926"/>
                  </a:lnTo>
                  <a:cubicBezTo>
                    <a:pt x="0" y="73392"/>
                    <a:pt x="73392" y="0"/>
                    <a:pt x="163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8D9524E0-001D-94E2-4501-987FA4E2FD4C}"/>
                </a:ext>
              </a:extLst>
            </p:cNvPr>
            <p:cNvSpPr/>
            <p:nvPr/>
          </p:nvSpPr>
          <p:spPr>
            <a:xfrm>
              <a:off x="12074496" y="6159063"/>
              <a:ext cx="5494366" cy="3769162"/>
            </a:xfrm>
            <a:custGeom>
              <a:avLst/>
              <a:gdLst>
                <a:gd name="connsiteX0" fmla="*/ 0 w 5494366"/>
                <a:gd name="connsiteY0" fmla="*/ 0 h 3769162"/>
                <a:gd name="connsiteX1" fmla="*/ 5494366 w 5494366"/>
                <a:gd name="connsiteY1" fmla="*/ 0 h 3769162"/>
                <a:gd name="connsiteX2" fmla="*/ 5494366 w 5494366"/>
                <a:gd name="connsiteY2" fmla="*/ 3605236 h 3769162"/>
                <a:gd name="connsiteX3" fmla="*/ 5330440 w 5494366"/>
                <a:gd name="connsiteY3" fmla="*/ 3769162 h 3769162"/>
                <a:gd name="connsiteX4" fmla="*/ 163926 w 5494366"/>
                <a:gd name="connsiteY4" fmla="*/ 3769162 h 3769162"/>
                <a:gd name="connsiteX5" fmla="*/ 0 w 5494366"/>
                <a:gd name="connsiteY5" fmla="*/ 3605236 h 3769162"/>
                <a:gd name="connsiteX6" fmla="*/ 0 w 5494366"/>
                <a:gd name="connsiteY6" fmla="*/ 0 h 376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4366" h="3769162">
                  <a:moveTo>
                    <a:pt x="0" y="0"/>
                  </a:moveTo>
                  <a:lnTo>
                    <a:pt x="5494366" y="0"/>
                  </a:lnTo>
                  <a:lnTo>
                    <a:pt x="5494366" y="3605236"/>
                  </a:lnTo>
                  <a:cubicBezTo>
                    <a:pt x="5494366" y="3695770"/>
                    <a:pt x="5420974" y="3769162"/>
                    <a:pt x="5330440" y="3769162"/>
                  </a:cubicBezTo>
                  <a:lnTo>
                    <a:pt x="163926" y="3769162"/>
                  </a:lnTo>
                  <a:cubicBezTo>
                    <a:pt x="73392" y="3769162"/>
                    <a:pt x="0" y="3695770"/>
                    <a:pt x="0" y="3605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81B89A7A-C130-4650-17EA-E2D73CEAEA38}"/>
              </a:ext>
            </a:extLst>
          </p:cNvPr>
          <p:cNvGrpSpPr/>
          <p:nvPr/>
        </p:nvGrpSpPr>
        <p:grpSpPr>
          <a:xfrm>
            <a:off x="723324" y="4864101"/>
            <a:ext cx="5494366" cy="5064124"/>
            <a:chOff x="12074496" y="4864101"/>
            <a:chExt cx="5494366" cy="5064124"/>
          </a:xfrm>
        </p:grpSpPr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48EB78CD-A0BE-504A-74DA-520C0F14DFE3}"/>
                </a:ext>
              </a:extLst>
            </p:cNvPr>
            <p:cNvSpPr/>
            <p:nvPr/>
          </p:nvSpPr>
          <p:spPr>
            <a:xfrm>
              <a:off x="12074496" y="4864101"/>
              <a:ext cx="5494366" cy="1294963"/>
            </a:xfrm>
            <a:custGeom>
              <a:avLst/>
              <a:gdLst>
                <a:gd name="connsiteX0" fmla="*/ 163926 w 5494366"/>
                <a:gd name="connsiteY0" fmla="*/ 0 h 1294963"/>
                <a:gd name="connsiteX1" fmla="*/ 5330440 w 5494366"/>
                <a:gd name="connsiteY1" fmla="*/ 0 h 1294963"/>
                <a:gd name="connsiteX2" fmla="*/ 5494366 w 5494366"/>
                <a:gd name="connsiteY2" fmla="*/ 163926 h 1294963"/>
                <a:gd name="connsiteX3" fmla="*/ 5494366 w 5494366"/>
                <a:gd name="connsiteY3" fmla="*/ 1294963 h 1294963"/>
                <a:gd name="connsiteX4" fmla="*/ 0 w 5494366"/>
                <a:gd name="connsiteY4" fmla="*/ 1294963 h 1294963"/>
                <a:gd name="connsiteX5" fmla="*/ 0 w 5494366"/>
                <a:gd name="connsiteY5" fmla="*/ 163926 h 1294963"/>
                <a:gd name="connsiteX6" fmla="*/ 163926 w 5494366"/>
                <a:gd name="connsiteY6" fmla="*/ 0 h 129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4366" h="1294963">
                  <a:moveTo>
                    <a:pt x="163926" y="0"/>
                  </a:moveTo>
                  <a:lnTo>
                    <a:pt x="5330440" y="0"/>
                  </a:lnTo>
                  <a:cubicBezTo>
                    <a:pt x="5420974" y="0"/>
                    <a:pt x="5494366" y="73392"/>
                    <a:pt x="5494366" y="163926"/>
                  </a:cubicBezTo>
                  <a:lnTo>
                    <a:pt x="5494366" y="1294963"/>
                  </a:lnTo>
                  <a:lnTo>
                    <a:pt x="0" y="1294963"/>
                  </a:lnTo>
                  <a:lnTo>
                    <a:pt x="0" y="163926"/>
                  </a:lnTo>
                  <a:cubicBezTo>
                    <a:pt x="0" y="73392"/>
                    <a:pt x="73392" y="0"/>
                    <a:pt x="163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6E9B0926-153E-A7A9-641D-46D337EDF597}"/>
                </a:ext>
              </a:extLst>
            </p:cNvPr>
            <p:cNvSpPr/>
            <p:nvPr/>
          </p:nvSpPr>
          <p:spPr>
            <a:xfrm>
              <a:off x="12074496" y="6159063"/>
              <a:ext cx="5494366" cy="3769162"/>
            </a:xfrm>
            <a:custGeom>
              <a:avLst/>
              <a:gdLst>
                <a:gd name="connsiteX0" fmla="*/ 0 w 5494366"/>
                <a:gd name="connsiteY0" fmla="*/ 0 h 3769162"/>
                <a:gd name="connsiteX1" fmla="*/ 5494366 w 5494366"/>
                <a:gd name="connsiteY1" fmla="*/ 0 h 3769162"/>
                <a:gd name="connsiteX2" fmla="*/ 5494366 w 5494366"/>
                <a:gd name="connsiteY2" fmla="*/ 3605236 h 3769162"/>
                <a:gd name="connsiteX3" fmla="*/ 5330440 w 5494366"/>
                <a:gd name="connsiteY3" fmla="*/ 3769162 h 3769162"/>
                <a:gd name="connsiteX4" fmla="*/ 163926 w 5494366"/>
                <a:gd name="connsiteY4" fmla="*/ 3769162 h 3769162"/>
                <a:gd name="connsiteX5" fmla="*/ 0 w 5494366"/>
                <a:gd name="connsiteY5" fmla="*/ 3605236 h 3769162"/>
                <a:gd name="connsiteX6" fmla="*/ 0 w 5494366"/>
                <a:gd name="connsiteY6" fmla="*/ 0 h 376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4366" h="3769162">
                  <a:moveTo>
                    <a:pt x="0" y="0"/>
                  </a:moveTo>
                  <a:lnTo>
                    <a:pt x="5494366" y="0"/>
                  </a:lnTo>
                  <a:lnTo>
                    <a:pt x="5494366" y="3605236"/>
                  </a:lnTo>
                  <a:cubicBezTo>
                    <a:pt x="5494366" y="3695770"/>
                    <a:pt x="5420974" y="3769162"/>
                    <a:pt x="5330440" y="3769162"/>
                  </a:cubicBezTo>
                  <a:lnTo>
                    <a:pt x="163926" y="3769162"/>
                  </a:lnTo>
                  <a:cubicBezTo>
                    <a:pt x="73392" y="3769162"/>
                    <a:pt x="0" y="3695770"/>
                    <a:pt x="0" y="3605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C33E64A2-15F2-EF12-1115-93BB14ECDDE4}"/>
              </a:ext>
            </a:extLst>
          </p:cNvPr>
          <p:cNvSpPr txBox="1"/>
          <p:nvPr/>
        </p:nvSpPr>
        <p:spPr>
          <a:xfrm>
            <a:off x="12339146" y="5100618"/>
            <a:ext cx="5112032" cy="8617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Energy </a:t>
            </a:r>
            <a:r>
              <a:rPr lang="pl-PL" sz="2800" dirty="0" err="1">
                <a:solidFill>
                  <a:schemeClr val="bg1"/>
                </a:solidFill>
                <a:latin typeface="+mj-lt"/>
              </a:rPr>
              <a:t>savings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pl-PL" sz="2800" dirty="0" err="1">
                <a:solidFill>
                  <a:schemeClr val="bg1"/>
                </a:solidFill>
                <a:latin typeface="+mj-lt"/>
              </a:rPr>
              <a:t>PropTech</a:t>
            </a:r>
            <a:r>
              <a:rPr lang="pl-PL" sz="2800" dirty="0">
                <a:solidFill>
                  <a:schemeClr val="bg1"/>
                </a:solidFill>
                <a:latin typeface="+mj-lt"/>
              </a:rPr>
              <a:t>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9D7E672B-8B82-B8E7-B093-E66C0553BCFB}"/>
              </a:ext>
            </a:extLst>
          </p:cNvPr>
          <p:cNvSpPr txBox="1"/>
          <p:nvPr/>
        </p:nvSpPr>
        <p:spPr>
          <a:xfrm>
            <a:off x="6589987" y="5316061"/>
            <a:ext cx="511203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j-lt"/>
              </a:rPr>
              <a:t>Certyfikacja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2054D049-C503-44E6-A658-C180D1EE7B59}"/>
              </a:ext>
            </a:extLst>
          </p:cNvPr>
          <p:cNvSpPr txBox="1"/>
          <p:nvPr/>
        </p:nvSpPr>
        <p:spPr>
          <a:xfrm>
            <a:off x="903890" y="5316061"/>
            <a:ext cx="511203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ESG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611B2051-07CA-51FA-D126-F03FE6CB8B79}"/>
              </a:ext>
            </a:extLst>
          </p:cNvPr>
          <p:cNvSpPr txBox="1"/>
          <p:nvPr/>
        </p:nvSpPr>
        <p:spPr>
          <a:xfrm>
            <a:off x="12339146" y="6330328"/>
            <a:ext cx="5112032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l-PL" sz="1600" dirty="0">
                <a:latin typeface="+mj-lt"/>
              </a:rPr>
              <a:t>Stale rozwijamy strategię w zakresie efektywności energetycznej i zrównoważonego projektowania budynków.</a:t>
            </a:r>
          </a:p>
          <a:p>
            <a:endParaRPr lang="pl-PL" sz="1600" dirty="0">
              <a:latin typeface="+mj-lt"/>
            </a:endParaRPr>
          </a:p>
          <a:p>
            <a:r>
              <a:rPr lang="pl-PL" sz="1600" dirty="0">
                <a:latin typeface="+mj-lt"/>
              </a:rPr>
              <a:t>Grupa REINO wprowadziła rozwiązania </a:t>
            </a:r>
            <a:r>
              <a:rPr lang="pl-PL" sz="1600" dirty="0" err="1">
                <a:latin typeface="+mj-lt"/>
              </a:rPr>
              <a:t>PropTech</a:t>
            </a:r>
            <a:r>
              <a:rPr lang="pl-PL" sz="1600" dirty="0">
                <a:latin typeface="+mj-lt"/>
              </a:rPr>
              <a:t>,</a:t>
            </a:r>
          </a:p>
          <a:p>
            <a:r>
              <a:rPr lang="pl-PL" sz="1600" dirty="0">
                <a:latin typeface="+mj-lt"/>
              </a:rPr>
              <a:t>w tym analizę zużytej energii. Aktywnie współpracuje również ze start-</a:t>
            </a:r>
            <a:r>
              <a:rPr lang="pl-PL" sz="1600" dirty="0" err="1">
                <a:latin typeface="+mj-lt"/>
              </a:rPr>
              <a:t>upami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PropTech</a:t>
            </a:r>
            <a:r>
              <a:rPr lang="pl-PL" sz="1600" dirty="0">
                <a:latin typeface="+mj-lt"/>
              </a:rPr>
              <a:t> oraz uczestniczy w programach dewelopersko-akceleracyjnych. W Grupie mamy ekspertów </a:t>
            </a:r>
            <a:r>
              <a:rPr lang="pl-PL" sz="1600" dirty="0" err="1">
                <a:latin typeface="+mj-lt"/>
              </a:rPr>
              <a:t>WiredScore</a:t>
            </a:r>
            <a:r>
              <a:rPr lang="pl-PL" sz="1600" dirty="0">
                <a:latin typeface="+mj-lt"/>
              </a:rPr>
              <a:t> , którzy posiadają rozległą wiedzę na temat infrastruktury cyfrowej w naszych nieruchomościach.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2E469F97-6656-BA2F-54D4-9696A38F24F1}"/>
              </a:ext>
            </a:extLst>
          </p:cNvPr>
          <p:cNvSpPr txBox="1"/>
          <p:nvPr/>
        </p:nvSpPr>
        <p:spPr>
          <a:xfrm>
            <a:off x="6589987" y="6330328"/>
            <a:ext cx="5112032" cy="29546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l-PL" sz="1600" dirty="0">
                <a:latin typeface="+mj-lt"/>
              </a:rPr>
              <a:t>Jako członek PLGBC (</a:t>
            </a:r>
            <a:r>
              <a:rPr lang="pl-PL" sz="1600" dirty="0" err="1">
                <a:latin typeface="+mj-lt"/>
              </a:rPr>
              <a:t>Polish</a:t>
            </a:r>
            <a:r>
              <a:rPr lang="pl-PL" sz="1600" dirty="0">
                <a:latin typeface="+mj-lt"/>
              </a:rPr>
              <a:t> Green </a:t>
            </a:r>
            <a:r>
              <a:rPr lang="pl-PL" sz="1600" dirty="0" err="1">
                <a:latin typeface="+mj-lt"/>
              </a:rPr>
              <a:t>Building</a:t>
            </a:r>
            <a:endParaRPr lang="pl-PL" sz="1600" dirty="0">
              <a:latin typeface="+mj-lt"/>
            </a:endParaRPr>
          </a:p>
          <a:p>
            <a:r>
              <a:rPr lang="pl-PL" sz="1600" dirty="0" err="1">
                <a:latin typeface="+mj-lt"/>
              </a:rPr>
              <a:t>Council</a:t>
            </a:r>
            <a:r>
              <a:rPr lang="pl-PL" sz="1600" dirty="0">
                <a:latin typeface="+mj-lt"/>
              </a:rPr>
              <a:t>), w ramach szerszych inicjatyw REINO Partners, zwracamy szczególną uwagę na rozwiązania w zakresie budownictwa ekologicznego. Aktywa zarządzane przez REINO są certyfikowane i </a:t>
            </a:r>
            <a:r>
              <a:rPr lang="pl-PL" sz="1600" dirty="0" err="1">
                <a:latin typeface="+mj-lt"/>
              </a:rPr>
              <a:t>recertyfikowane</a:t>
            </a:r>
            <a:r>
              <a:rPr lang="pl-PL" sz="1600" dirty="0">
                <a:latin typeface="+mj-lt"/>
              </a:rPr>
              <a:t> według metodologii LEED, BREEAM i </a:t>
            </a:r>
            <a:r>
              <a:rPr lang="pl-PL" sz="1600" dirty="0" err="1">
                <a:latin typeface="+mj-lt"/>
              </a:rPr>
              <a:t>Fitwell</a:t>
            </a:r>
            <a:r>
              <a:rPr lang="pl-PL" sz="1600" dirty="0">
                <a:latin typeface="+mj-lt"/>
              </a:rPr>
              <a:t>. Spełniają one jednocześnie najwyższe międzynarodowe standardy zrównoważonego budownictwa.</a:t>
            </a:r>
          </a:p>
          <a:p>
            <a:endParaRPr lang="pl-PL" sz="1600" dirty="0">
              <a:latin typeface="+mj-lt"/>
            </a:endParaRPr>
          </a:p>
          <a:p>
            <a:r>
              <a:rPr lang="pl-PL" sz="1600" dirty="0">
                <a:latin typeface="+mj-lt"/>
              </a:rPr>
              <a:t>Nasze nieruchomości są przystosowane dla osób niepełnosprawnych, o ograniczonej sprawności ruchowej, a także osób starszych i rodziców z dziećmi. Część portfolio posiada certyfikat „Budynki bez barier”.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71CB37EE-C03D-3C0C-8E06-174066716C03}"/>
              </a:ext>
            </a:extLst>
          </p:cNvPr>
          <p:cNvSpPr txBox="1"/>
          <p:nvPr/>
        </p:nvSpPr>
        <p:spPr>
          <a:xfrm>
            <a:off x="903890" y="6330328"/>
            <a:ext cx="5112032" cy="246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l-PL" sz="1600" dirty="0">
                <a:latin typeface="+mj-lt"/>
              </a:rPr>
              <a:t>Naszym celem jest bycie odpowiedzialną organizacją, minimalizowanie naszego wpływu na środowisko i maksymalizowanie wyników dla wszystkich naszych interesariuszy.</a:t>
            </a:r>
          </a:p>
          <a:p>
            <a:endParaRPr lang="pl-PL" sz="1600" dirty="0">
              <a:latin typeface="+mj-lt"/>
            </a:endParaRPr>
          </a:p>
          <a:p>
            <a:r>
              <a:rPr lang="pl-PL" sz="1600" dirty="0">
                <a:latin typeface="+mj-lt"/>
              </a:rPr>
              <a:t>Nasza strategia jest wspierana przez partnerów i pracowników wyższego szczebla, którzy są odpowiedzialni za uwzględnianie zasad zrównoważonego rozwoju nie tylko w procesach analizy i podejmowania decyzji inwestycyjnych, ale także w codziennym zarządzaniu i ładzie korporacyjnym.</a:t>
            </a:r>
          </a:p>
        </p:txBody>
      </p:sp>
      <p:pic>
        <p:nvPicPr>
          <p:cNvPr id="62" name="Obraz 61">
            <a:extLst>
              <a:ext uri="{FF2B5EF4-FFF2-40B4-BE49-F238E27FC236}">
                <a16:creationId xmlns:a16="http://schemas.microsoft.com/office/drawing/2014/main" id="{EDF646B3-C75F-44B1-874D-B14827FAD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445" y="5023745"/>
            <a:ext cx="972288" cy="975674"/>
          </a:xfrm>
          <a:prstGeom prst="rect">
            <a:avLst/>
          </a:prstGeom>
        </p:spPr>
      </p:pic>
      <p:pic>
        <p:nvPicPr>
          <p:cNvPr id="65" name="Obraz 64">
            <a:extLst>
              <a:ext uri="{FF2B5EF4-FFF2-40B4-BE49-F238E27FC236}">
                <a16:creationId xmlns:a16="http://schemas.microsoft.com/office/drawing/2014/main" id="{BDFD80F5-C93C-C106-C405-75A418356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9020" y="5034815"/>
            <a:ext cx="966162" cy="966160"/>
          </a:xfrm>
          <a:prstGeom prst="rect">
            <a:avLst/>
          </a:prstGeom>
        </p:spPr>
      </p:pic>
      <p:pic>
        <p:nvPicPr>
          <p:cNvPr id="68" name="Obraz 67">
            <a:extLst>
              <a:ext uri="{FF2B5EF4-FFF2-40B4-BE49-F238E27FC236}">
                <a16:creationId xmlns:a16="http://schemas.microsoft.com/office/drawing/2014/main" id="{60808868-0E93-E364-176C-4148D750A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3227" y="5013435"/>
            <a:ext cx="984536" cy="9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5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48ED1-B3F5-EC60-5A7A-0DA8A50AF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D3EB8758-0E3C-BE99-B92C-27F5D3B6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44C4896-F9C4-88F7-9251-B21323F7E110}"/>
              </a:ext>
            </a:extLst>
          </p:cNvPr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solidFill>
            <a:srgbClr val="152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45" tIns="36000" rIns="63645" rtlCol="0" anchor="ctr"/>
          <a:lstStyle/>
          <a:p>
            <a:pPr marL="95463" marR="0" lvl="0" indent="0" algn="ctr" defTabSz="808252" rtl="0" eaLnBrk="1" fontAlgn="base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Tx/>
              <a:buNone/>
              <a:tabLst>
                <a:tab pos="354419" algn="l"/>
              </a:tabLst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RAPORT </a:t>
            </a:r>
            <a:r>
              <a:rPr lang="pl-PL" sz="7200" b="1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ROCZNY</a:t>
            </a: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00679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BDFAD-33A4-F9DA-6843-C83DF61E6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08C60AC-118D-C50D-0077-65A25965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E0710ADF-4728-3330-C40A-509270BCC374}"/>
              </a:ext>
            </a:extLst>
          </p:cNvPr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solidFill>
            <a:srgbClr val="152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45" tIns="36000" rIns="63645" rtlCol="0" anchor="ctr"/>
          <a:lstStyle/>
          <a:p>
            <a:pPr marL="95463" marR="0" lvl="0" indent="0" algn="ctr" defTabSz="808252" rtl="0" eaLnBrk="1" fontAlgn="base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Tx/>
              <a:buNone/>
              <a:tabLst>
                <a:tab pos="354419" algn="l"/>
              </a:tabLst>
              <a:defRPr/>
            </a:pPr>
            <a:r>
              <a:rPr lang="pl-PL" sz="7200" b="1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WSTĘP</a:t>
            </a:r>
            <a:br>
              <a:rPr lang="pl-PL" sz="7200" b="1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1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NA CO ZWRÓCIĆ UWAGĘ</a:t>
            </a:r>
            <a:endParaRPr kumimoji="0" lang="pl-PL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Bold" panose="020B0804020202020204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41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BA1CD-B4D3-2575-84C6-0AF75218B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06C59BE-D10B-A767-AAC0-C7A979400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7320C3F-E156-3601-AC38-6C85BB1C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Bilans</a:t>
            </a:r>
            <a:endParaRPr lang="en-US" sz="3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9E00ED-0D7B-11A3-0910-0311A0908D3F}"/>
              </a:ext>
            </a:extLst>
          </p:cNvPr>
          <p:cNvGraphicFramePr>
            <a:graphicFrameLocks noGrp="1"/>
          </p:cNvGraphicFramePr>
          <p:nvPr/>
        </p:nvGraphicFramePr>
        <p:xfrm>
          <a:off x="1064352" y="2305017"/>
          <a:ext cx="13821911" cy="3409986"/>
        </p:xfrm>
        <a:graphic>
          <a:graphicData uri="http://schemas.openxmlformats.org/drawingml/2006/table">
            <a:tbl>
              <a:tblPr/>
              <a:tblGrid>
                <a:gridCol w="5250183">
                  <a:extLst>
                    <a:ext uri="{9D8B030D-6E8A-4147-A177-3AD203B41FA5}">
                      <a16:colId xmlns:a16="http://schemas.microsoft.com/office/drawing/2014/main" val="910790184"/>
                    </a:ext>
                  </a:extLst>
                </a:gridCol>
                <a:gridCol w="2142932">
                  <a:extLst>
                    <a:ext uri="{9D8B030D-6E8A-4147-A177-3AD203B41FA5}">
                      <a16:colId xmlns:a16="http://schemas.microsoft.com/office/drawing/2014/main" val="746554489"/>
                    </a:ext>
                  </a:extLst>
                </a:gridCol>
                <a:gridCol w="2142932">
                  <a:extLst>
                    <a:ext uri="{9D8B030D-6E8A-4147-A177-3AD203B41FA5}">
                      <a16:colId xmlns:a16="http://schemas.microsoft.com/office/drawing/2014/main" val="2391632660"/>
                    </a:ext>
                  </a:extLst>
                </a:gridCol>
                <a:gridCol w="2142932">
                  <a:extLst>
                    <a:ext uri="{9D8B030D-6E8A-4147-A177-3AD203B41FA5}">
                      <a16:colId xmlns:a16="http://schemas.microsoft.com/office/drawing/2014/main" val="925529199"/>
                    </a:ext>
                  </a:extLst>
                </a:gridCol>
                <a:gridCol w="2142932">
                  <a:extLst>
                    <a:ext uri="{9D8B030D-6E8A-4147-A177-3AD203B41FA5}">
                      <a16:colId xmlns:a16="http://schemas.microsoft.com/office/drawing/2014/main" val="2348542951"/>
                    </a:ext>
                  </a:extLst>
                </a:gridCol>
              </a:tblGrid>
              <a:tr h="28633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31.12.2025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30.09.2025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30.06.2025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31.12.2024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213109"/>
                  </a:ext>
                </a:extLst>
              </a:tr>
              <a:tr h="2863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879041"/>
                  </a:ext>
                </a:extLst>
              </a:tr>
              <a:tr h="28633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Aktywa trwałe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44 646 592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42 071 161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42 215 359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30 901 574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073941"/>
                  </a:ext>
                </a:extLst>
              </a:tr>
              <a:tr h="28633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Aktywa obrotowe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21 663 702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18 969 591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16 669 556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9 950 689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023998"/>
                  </a:ext>
                </a:extLst>
              </a:tr>
              <a:tr h="28633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Aktywa Razem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66 310 294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61 040 752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58 884 914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40 852 263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345874"/>
                  </a:ext>
                </a:extLst>
              </a:tr>
              <a:tr h="2863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040433"/>
                  </a:ext>
                </a:extLst>
              </a:tr>
              <a:tr h="28633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Kapitał własny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25 612 576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24 348 498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24 014 789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15 921 115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965657"/>
                  </a:ext>
                </a:extLst>
              </a:tr>
              <a:tr h="55965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Zobowiązania i rezerwy na zobowiązania DT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14 287 398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4 913 861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5 024 858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2 995 834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401706"/>
                  </a:ext>
                </a:extLst>
              </a:tr>
              <a:tr h="55965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Zobowiązania i rezerwy na zobowiązania KT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26 410 320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31 778 392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29 845 267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21 935 315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038944"/>
                  </a:ext>
                </a:extLst>
              </a:tr>
              <a:tr h="286335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Pasywa Razem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66 310 294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61 040 752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58 884 914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40 852 263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978380"/>
                  </a:ext>
                </a:extLst>
              </a:tr>
            </a:tbl>
          </a:graphicData>
        </a:graphic>
      </p:graphicFrame>
      <p:sp>
        <p:nvSpPr>
          <p:cNvPr id="7" name="Dymek mowy: prostokąt z zaokrąglonymi rogami 11">
            <a:extLst>
              <a:ext uri="{FF2B5EF4-FFF2-40B4-BE49-F238E27FC236}">
                <a16:creationId xmlns:a16="http://schemas.microsoft.com/office/drawing/2014/main" id="{6ED3DB25-48D8-E59F-5A0F-6BC767D5F337}"/>
              </a:ext>
            </a:extLst>
          </p:cNvPr>
          <p:cNvSpPr/>
          <p:nvPr/>
        </p:nvSpPr>
        <p:spPr>
          <a:xfrm>
            <a:off x="2598831" y="6641006"/>
            <a:ext cx="6778587" cy="2140387"/>
          </a:xfrm>
          <a:prstGeom prst="wedgeRoundRectCallout">
            <a:avLst>
              <a:gd name="adj1" fmla="val 27181"/>
              <a:gd name="adj2" fmla="val -85431"/>
              <a:gd name="adj3" fmla="val 16667"/>
            </a:avLst>
          </a:prstGeom>
          <a:solidFill>
            <a:srgbClr val="37A57C"/>
          </a:solidFill>
          <a:ln>
            <a:solidFill>
              <a:srgbClr val="37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Wzrost sumy bilansowej w 2025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 związany z przejęciem PZN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oraz dynamicznym rozwojem FM</a:t>
            </a:r>
          </a:p>
        </p:txBody>
      </p:sp>
    </p:spTree>
    <p:extLst>
      <p:ext uri="{BB962C8B-B14F-4D97-AF65-F5344CB8AC3E}">
        <p14:creationId xmlns:p14="http://schemas.microsoft.com/office/powerpoint/2010/main" val="116316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C81BE-79E1-0D2D-B876-DB8D54A78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80185E4-02CC-910F-19D7-B57D3E0F9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2CA8CC1-466D-D974-5C00-B2BF4C97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Wyniki 2025</a:t>
            </a:r>
            <a:endParaRPr lang="en-US" sz="32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CFD74C3-F0D8-8985-E663-3F60D5B7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79" y="2107641"/>
            <a:ext cx="13760522" cy="72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7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B653A-592F-892B-9C7D-161942D22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1F8BFE3-D9D6-E4A1-E616-5F0C3742F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053B8AA-5F3A-5EB9-79D9-F460904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Wyniki II półrocza 2025</a:t>
            </a:r>
            <a:endParaRPr lang="en-US" sz="3200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CB61345-3006-C1B9-8CE2-FA690BF7D7BB}"/>
              </a:ext>
            </a:extLst>
          </p:cNvPr>
          <p:cNvSpPr/>
          <p:nvPr/>
        </p:nvSpPr>
        <p:spPr>
          <a:xfrm>
            <a:off x="958502" y="2118127"/>
            <a:ext cx="9998532" cy="4865998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↑</a:t>
            </a: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PRZYCHODÓW o 170%</a:t>
            </a:r>
            <a:b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(IIH26/IIH25)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19,9 mln PLN 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 53,6 mln PLN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C840D37A-CA11-456D-914A-CFFDE843AB67}"/>
              </a:ext>
            </a:extLst>
          </p:cNvPr>
          <p:cNvSpPr/>
          <p:nvPr/>
        </p:nvSpPr>
        <p:spPr>
          <a:xfrm>
            <a:off x="11445766" y="2118126"/>
            <a:ext cx="5528749" cy="4865997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EBITDA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(6 miesięcy)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5,1 mln PLN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9,5%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27760E2-1C4F-4C3C-864B-595ECC94E1A3}"/>
              </a:ext>
            </a:extLst>
          </p:cNvPr>
          <p:cNvSpPr txBox="1"/>
          <p:nvPr/>
        </p:nvSpPr>
        <p:spPr>
          <a:xfrm>
            <a:off x="958502" y="7606989"/>
            <a:ext cx="16016013" cy="1956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p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ierwsze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półrocze pełnej konsolidacji PZN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(spółki FM przejętej w 5/2025)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oraz pierwszych efektów synergii YTR + PZN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pierwsze półrocze wolne od kosztów sporów z Grupą RF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(porozumienie zawarte w 5/2025)</a:t>
            </a:r>
          </a:p>
        </p:txBody>
      </p:sp>
    </p:spTree>
    <p:extLst>
      <p:ext uri="{BB962C8B-B14F-4D97-AF65-F5344CB8AC3E}">
        <p14:creationId xmlns:p14="http://schemas.microsoft.com/office/powerpoint/2010/main" val="240658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82258-87D4-2CFF-F507-A6F00491D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CCD9219-E483-79AE-8B15-7033A4F36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0E19703-A061-0C35-2C4A-909B571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Wyniki</a:t>
            </a:r>
            <a:endParaRPr lang="en-US" sz="3200" dirty="0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877F4582-E44C-F628-7D55-55F9510AADBE}"/>
              </a:ext>
            </a:extLst>
          </p:cNvPr>
          <p:cNvSpPr/>
          <p:nvPr/>
        </p:nvSpPr>
        <p:spPr>
          <a:xfrm>
            <a:off x="1797269" y="7299435"/>
            <a:ext cx="13179972" cy="3042744"/>
          </a:xfrm>
          <a:prstGeom prst="rect">
            <a:avLst/>
          </a:prstGeom>
          <a:solidFill>
            <a:srgbClr val="37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281" tIns="291600" rIns="57281" bIns="194400" rtlCol="0" anchor="ctr"/>
          <a:lstStyle/>
          <a:p>
            <a:pPr marL="428816" marR="0" lvl="0" indent="-342900" defTabSz="727409" rtl="0" eaLnBrk="1" fontAlgn="base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>
                <a:tab pos="318968" algn="l"/>
              </a:tabLst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Wynik brutto/netto istotnie obniżają koszty obsługi finansowania zewnętrznego (obligacje, kredyt w rachunku bieżącym oraz faktoring, odsetki od leasingów; łącznie ok 2,7 mln PLN)</a:t>
            </a:r>
          </a:p>
          <a:p>
            <a:pPr marL="428816" marR="0" lvl="0" indent="-342900" defTabSz="727409" rtl="0" eaLnBrk="1" fontAlgn="base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>
                <a:tab pos="318968" algn="l"/>
              </a:tabLst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Wpływy z </a:t>
            </a:r>
            <a:r>
              <a:rPr lang="pl-PL" sz="2400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ostatniej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emisji (2,3 mln PLN) pozwoliły na sfinansowanie inwestycji </a:t>
            </a:r>
            <a:b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w udziały PZN  oraz </a:t>
            </a:r>
            <a:r>
              <a:rPr lang="pl-PL" sz="2400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MH Management (ta druga spółka w ramach porozumienia z Grupą RF)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23275F-E249-715B-82E9-94B38B92B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177635"/>
              </p:ext>
            </p:extLst>
          </p:nvPr>
        </p:nvGraphicFramePr>
        <p:xfrm>
          <a:off x="2161785" y="1754345"/>
          <a:ext cx="12395909" cy="5161908"/>
        </p:xfrm>
        <a:graphic>
          <a:graphicData uri="http://schemas.openxmlformats.org/drawingml/2006/table">
            <a:tbl>
              <a:tblPr/>
              <a:tblGrid>
                <a:gridCol w="4708521">
                  <a:extLst>
                    <a:ext uri="{9D8B030D-6E8A-4147-A177-3AD203B41FA5}">
                      <a16:colId xmlns:a16="http://schemas.microsoft.com/office/drawing/2014/main" val="1963118339"/>
                    </a:ext>
                  </a:extLst>
                </a:gridCol>
                <a:gridCol w="1921847">
                  <a:extLst>
                    <a:ext uri="{9D8B030D-6E8A-4147-A177-3AD203B41FA5}">
                      <a16:colId xmlns:a16="http://schemas.microsoft.com/office/drawing/2014/main" val="1071691954"/>
                    </a:ext>
                  </a:extLst>
                </a:gridCol>
                <a:gridCol w="1921847">
                  <a:extLst>
                    <a:ext uri="{9D8B030D-6E8A-4147-A177-3AD203B41FA5}">
                      <a16:colId xmlns:a16="http://schemas.microsoft.com/office/drawing/2014/main" val="263629070"/>
                    </a:ext>
                  </a:extLst>
                </a:gridCol>
                <a:gridCol w="1921847">
                  <a:extLst>
                    <a:ext uri="{9D8B030D-6E8A-4147-A177-3AD203B41FA5}">
                      <a16:colId xmlns:a16="http://schemas.microsoft.com/office/drawing/2014/main" val="3692268684"/>
                    </a:ext>
                  </a:extLst>
                </a:gridCol>
                <a:gridCol w="1921847">
                  <a:extLst>
                    <a:ext uri="{9D8B030D-6E8A-4147-A177-3AD203B41FA5}">
                      <a16:colId xmlns:a16="http://schemas.microsoft.com/office/drawing/2014/main" val="3533676716"/>
                    </a:ext>
                  </a:extLst>
                </a:gridCol>
              </a:tblGrid>
              <a:tr h="30884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H2 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H2 2024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169719"/>
                  </a:ext>
                </a:extLst>
              </a:tr>
              <a:tr h="3088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tys. PLN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tys. PLN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tys. PLN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tys. PLN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223871"/>
                  </a:ext>
                </a:extLst>
              </a:tr>
              <a:tr h="3545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netto ze sprzedaży 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75 009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35 009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53 613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19 941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472861"/>
                  </a:ext>
                </a:extLst>
              </a:tr>
              <a:tr h="3545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Zysk (strata) z działalności operacyjnej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4 099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3 747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-187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603694"/>
                  </a:ext>
                </a:extLst>
              </a:tr>
              <a:tr h="3545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Zysk (strata) brutto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2 159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-10 432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2 527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-10 062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116746"/>
                  </a:ext>
                </a:extLst>
              </a:tr>
              <a:tr h="3545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Podatek dochodowy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667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9290"/>
                  </a:ext>
                </a:extLst>
              </a:tr>
              <a:tr h="3545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Zysk (strata) netto 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1 522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-10 892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1 859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-10 526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271479"/>
                  </a:ext>
                </a:extLst>
              </a:tr>
              <a:tr h="6042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Zysk (strata) netto akcjonariuszy jednostki dominującej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1 522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-10 892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1 859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-10 526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851025"/>
                  </a:ext>
                </a:extLst>
              </a:tr>
              <a:tr h="6042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Przepływy pieniężne netto z działalności operacyjnej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5 823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2 483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4 251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2 291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428855"/>
                  </a:ext>
                </a:extLst>
              </a:tr>
              <a:tr h="6042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Przepływy pieniężne netto z działalności inwestycyjnej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-3 625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-1 534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130728"/>
                  </a:ext>
                </a:extLst>
              </a:tr>
              <a:tr h="6042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Przepływy pieniężne netto z działalności finansowej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-3 178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-1 980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-2 940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-1 552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671169"/>
                  </a:ext>
                </a:extLst>
              </a:tr>
              <a:tr h="3545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Przepływy pieniężne netto razem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-980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07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502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32022-E4C2-AFBD-635A-DB6B4B1B4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58AAF78-3E64-0501-D88A-DAC545558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959DCF2-863B-A213-B1DE-FCA417D2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Koszty</a:t>
            </a:r>
            <a:endParaRPr lang="en-US" sz="3200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F1CCAE5F-7631-F548-6776-260DBF943A47}"/>
              </a:ext>
            </a:extLst>
          </p:cNvPr>
          <p:cNvSpPr/>
          <p:nvPr/>
        </p:nvSpPr>
        <p:spPr>
          <a:xfrm>
            <a:off x="10277734" y="1824740"/>
            <a:ext cx="7300127" cy="3693192"/>
          </a:xfrm>
          <a:prstGeom prst="rect">
            <a:avLst/>
          </a:prstGeom>
          <a:solidFill>
            <a:srgbClr val="37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281" tIns="291600" rIns="57281" bIns="194400" rtlCol="0" anchor="ctr"/>
          <a:lstStyle/>
          <a:p>
            <a:pPr marL="428816" marR="0" lvl="0" indent="-342900" defTabSz="727409" rtl="0" eaLnBrk="1" fontAlgn="base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>
                <a:tab pos="318968" algn="l"/>
              </a:tabLst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Wzrost amortyzacji związany głównie </a:t>
            </a:r>
            <a:b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z amortyzacją praw do użytkowania aktywów </a:t>
            </a:r>
          </a:p>
          <a:p>
            <a:pPr marL="428816" marR="0" lvl="0" indent="-342900" defTabSz="727409" rtl="0" eaLnBrk="1" fontAlgn="base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>
                <a:tab pos="318968" algn="l"/>
              </a:tabLst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Koszt doradztwa prawnego przy </a:t>
            </a:r>
            <a:r>
              <a:rPr lang="pl-PL" sz="2400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bsłudze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sporów w 2025  wyniósł ok. 1 mln PLN  </a:t>
            </a:r>
            <a:b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(z czego zdecydowana większość przypadała na obsługę sporów z Grupą RF w I półroczu).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B82D198F-5C4C-F46E-A2A1-DCCCD27CE708}"/>
              </a:ext>
            </a:extLst>
          </p:cNvPr>
          <p:cNvSpPr/>
          <p:nvPr/>
        </p:nvSpPr>
        <p:spPr>
          <a:xfrm>
            <a:off x="10277733" y="5912069"/>
            <a:ext cx="7300127" cy="3862552"/>
          </a:xfrm>
          <a:prstGeom prst="rect">
            <a:avLst/>
          </a:prstGeom>
          <a:solidFill>
            <a:srgbClr val="37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281" tIns="291600" rIns="57281" bIns="194400" rtlCol="0" anchor="ctr"/>
          <a:lstStyle/>
          <a:p>
            <a:pPr marL="371666" marR="0" lvl="0" indent="-285750" defTabSz="727409" rtl="0" eaLnBrk="1" fontAlgn="base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>
                <a:tab pos="318968" algn="l"/>
              </a:tabLst>
              <a:defRPr/>
            </a:pPr>
            <a:r>
              <a:rPr lang="pl-PL" sz="2400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W półrocznych danych jednostkowych </a:t>
            </a:r>
            <a:br>
              <a:rPr lang="pl-PL" sz="2400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2400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widać istotny spadek kosztów usług obcych  (zakończenie sporów z Grupą RF)</a:t>
            </a:r>
          </a:p>
          <a:p>
            <a:pPr marL="371666" marR="0" lvl="0" indent="-285750" defTabSz="727409" rtl="0" eaLnBrk="1" fontAlgn="base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>
                <a:tab pos="318968" algn="l"/>
              </a:tabLst>
              <a:defRPr/>
            </a:pPr>
            <a:r>
              <a:rPr lang="pl-PL" sz="2400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Koszty REINO Capital stanowią coraz mniejszy odsetek kosztów Grupy, co spowodowane jest  intensywnym rozwojem działalności operacyjnej Grupy, </a:t>
            </a:r>
            <a:br>
              <a:rPr lang="pl-PL" sz="2400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2400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w szczególności w obszarze FM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0775B1-E07C-6320-19CD-EE275CE40CD4}"/>
              </a:ext>
            </a:extLst>
          </p:cNvPr>
          <p:cNvGraphicFramePr>
            <a:graphicFrameLocks noGrp="1"/>
          </p:cNvGraphicFramePr>
          <p:nvPr/>
        </p:nvGraphicFramePr>
        <p:xfrm>
          <a:off x="748604" y="2184173"/>
          <a:ext cx="8959554" cy="2747700"/>
        </p:xfrm>
        <a:graphic>
          <a:graphicData uri="http://schemas.openxmlformats.org/drawingml/2006/table">
            <a:tbl>
              <a:tblPr/>
              <a:tblGrid>
                <a:gridCol w="3403242">
                  <a:extLst>
                    <a:ext uri="{9D8B030D-6E8A-4147-A177-3AD203B41FA5}">
                      <a16:colId xmlns:a16="http://schemas.microsoft.com/office/drawing/2014/main" val="854519315"/>
                    </a:ext>
                  </a:extLst>
                </a:gridCol>
                <a:gridCol w="1389078">
                  <a:extLst>
                    <a:ext uri="{9D8B030D-6E8A-4147-A177-3AD203B41FA5}">
                      <a16:colId xmlns:a16="http://schemas.microsoft.com/office/drawing/2014/main" val="1344861579"/>
                    </a:ext>
                  </a:extLst>
                </a:gridCol>
                <a:gridCol w="1389078">
                  <a:extLst>
                    <a:ext uri="{9D8B030D-6E8A-4147-A177-3AD203B41FA5}">
                      <a16:colId xmlns:a16="http://schemas.microsoft.com/office/drawing/2014/main" val="3454410369"/>
                    </a:ext>
                  </a:extLst>
                </a:gridCol>
                <a:gridCol w="1389078">
                  <a:extLst>
                    <a:ext uri="{9D8B030D-6E8A-4147-A177-3AD203B41FA5}">
                      <a16:colId xmlns:a16="http://schemas.microsoft.com/office/drawing/2014/main" val="1954899277"/>
                    </a:ext>
                  </a:extLst>
                </a:gridCol>
                <a:gridCol w="1389078">
                  <a:extLst>
                    <a:ext uri="{9D8B030D-6E8A-4147-A177-3AD203B41FA5}">
                      <a16:colId xmlns:a16="http://schemas.microsoft.com/office/drawing/2014/main" val="1533121499"/>
                    </a:ext>
                  </a:extLst>
                </a:gridCol>
              </a:tblGrid>
              <a:tr h="27477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Dane skonsolidowane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Dane jednostkowe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516085"/>
                  </a:ext>
                </a:extLst>
              </a:tr>
              <a:tr h="54954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789581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Amortyzacja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2 121 242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1 247 595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1 049 997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1 090 828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377016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5 405 621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1 534 054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65 062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57 676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868379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Usługi obce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43 610 086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21 954 598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4 466 341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5 414 042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002208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Podatki i opłaty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190 552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59 365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5 244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9 416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780457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Wynagrodzenia i inne świadczenia pracownicze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18 920 623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9 201 397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1 255 264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1 230 913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894104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koszty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1 342 094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1 141 829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229 272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213 433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49341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Koszty działalności operacyjnej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71 590 217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35 138 838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7 071 179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8 016 308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266410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8C3DE094-1FA8-5293-3E4A-8319951FE197}"/>
              </a:ext>
            </a:extLst>
          </p:cNvPr>
          <p:cNvSpPr txBox="1"/>
          <p:nvPr/>
        </p:nvSpPr>
        <p:spPr>
          <a:xfrm>
            <a:off x="691159" y="1824739"/>
            <a:ext cx="4318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00B050"/>
                </a:solidFill>
              </a:defRPr>
            </a:lvl1pPr>
          </a:lstStyle>
          <a:p>
            <a:pPr defTabSz="1371600"/>
            <a:r>
              <a:rPr lang="pl-PL" sz="2700" dirty="0">
                <a:latin typeface="Aptos" panose="02110004020202020204"/>
              </a:rPr>
              <a:t>Dane roczne 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5FFB01E2-435D-9973-12F0-DF7FEE56C2E9}"/>
              </a:ext>
            </a:extLst>
          </p:cNvPr>
          <p:cNvSpPr/>
          <p:nvPr/>
        </p:nvSpPr>
        <p:spPr>
          <a:xfrm>
            <a:off x="4089401" y="2992040"/>
            <a:ext cx="5753097" cy="3302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l-PL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BF6391E1-E51C-EA5A-0871-E59EA8D86A21}"/>
              </a:ext>
            </a:extLst>
          </p:cNvPr>
          <p:cNvSpPr/>
          <p:nvPr/>
        </p:nvSpPr>
        <p:spPr>
          <a:xfrm>
            <a:off x="6984998" y="3543301"/>
            <a:ext cx="2857500" cy="3302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l-PL" sz="2700">
              <a:solidFill>
                <a:prstClr val="white"/>
              </a:solidFill>
              <a:latin typeface="Aptos" panose="02110004020202020204"/>
            </a:endParaRP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188572F-E9D8-94F1-BBB3-EB7170FB39B7}"/>
              </a:ext>
            </a:extLst>
          </p:cNvPr>
          <p:cNvGraphicFramePr>
            <a:graphicFrameLocks noGrp="1"/>
          </p:cNvGraphicFramePr>
          <p:nvPr/>
        </p:nvGraphicFramePr>
        <p:xfrm>
          <a:off x="647936" y="6273609"/>
          <a:ext cx="8959554" cy="2747700"/>
        </p:xfrm>
        <a:graphic>
          <a:graphicData uri="http://schemas.openxmlformats.org/drawingml/2006/table">
            <a:tbl>
              <a:tblPr/>
              <a:tblGrid>
                <a:gridCol w="3403242">
                  <a:extLst>
                    <a:ext uri="{9D8B030D-6E8A-4147-A177-3AD203B41FA5}">
                      <a16:colId xmlns:a16="http://schemas.microsoft.com/office/drawing/2014/main" val="1828196609"/>
                    </a:ext>
                  </a:extLst>
                </a:gridCol>
                <a:gridCol w="1389078">
                  <a:extLst>
                    <a:ext uri="{9D8B030D-6E8A-4147-A177-3AD203B41FA5}">
                      <a16:colId xmlns:a16="http://schemas.microsoft.com/office/drawing/2014/main" val="3655995741"/>
                    </a:ext>
                  </a:extLst>
                </a:gridCol>
                <a:gridCol w="1389078">
                  <a:extLst>
                    <a:ext uri="{9D8B030D-6E8A-4147-A177-3AD203B41FA5}">
                      <a16:colId xmlns:a16="http://schemas.microsoft.com/office/drawing/2014/main" val="3302536668"/>
                    </a:ext>
                  </a:extLst>
                </a:gridCol>
                <a:gridCol w="1389078">
                  <a:extLst>
                    <a:ext uri="{9D8B030D-6E8A-4147-A177-3AD203B41FA5}">
                      <a16:colId xmlns:a16="http://schemas.microsoft.com/office/drawing/2014/main" val="3037158330"/>
                    </a:ext>
                  </a:extLst>
                </a:gridCol>
                <a:gridCol w="1389078">
                  <a:extLst>
                    <a:ext uri="{9D8B030D-6E8A-4147-A177-3AD203B41FA5}">
                      <a16:colId xmlns:a16="http://schemas.microsoft.com/office/drawing/2014/main" val="2351310847"/>
                    </a:ext>
                  </a:extLst>
                </a:gridCol>
              </a:tblGrid>
              <a:tr h="27477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Dane skonsolidowane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Dane jednostkowe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859436"/>
                  </a:ext>
                </a:extLst>
              </a:tr>
              <a:tr h="54954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H2 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H2 2024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H2 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H2 2024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781401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Amortyzacja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1 340 880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605 924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518 392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548 284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815725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4 141 391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838 771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35 951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30 549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101838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Usługi obce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31 400 579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13 328 553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1 967 601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3 270 968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79680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Podatki i opłaty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114 765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45 754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7 202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968826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Wynagrodzenia i inne świadczenia pracownicze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12 519 686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4 925 128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521 028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528 519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50332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koszty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838 620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699 786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64 238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8 010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85942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Koszty działalności operacyjnej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50 355 921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20 443 916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3 107 449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4 393 531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795322"/>
                  </a:ext>
                </a:extLst>
              </a:tr>
            </a:tbl>
          </a:graphicData>
        </a:graphic>
      </p:graphicFrame>
      <p:sp>
        <p:nvSpPr>
          <p:cNvPr id="10" name="TextBox 8">
            <a:extLst>
              <a:ext uri="{FF2B5EF4-FFF2-40B4-BE49-F238E27FC236}">
                <a16:creationId xmlns:a16="http://schemas.microsoft.com/office/drawing/2014/main" id="{29E8D38C-48B0-3F38-8CD7-A20DFE148878}"/>
              </a:ext>
            </a:extLst>
          </p:cNvPr>
          <p:cNvSpPr txBox="1"/>
          <p:nvPr/>
        </p:nvSpPr>
        <p:spPr>
          <a:xfrm>
            <a:off x="551459" y="5715000"/>
            <a:ext cx="4318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pl-PL" sz="2700" b="1" dirty="0">
                <a:solidFill>
                  <a:srgbClr val="00B050"/>
                </a:solidFill>
                <a:latin typeface="Aptos" panose="02110004020202020204"/>
              </a:rPr>
              <a:t>Dane za 2 półrocze</a:t>
            </a: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6634BE33-36B5-2CBA-E12B-D20A6F25348C}"/>
              </a:ext>
            </a:extLst>
          </p:cNvPr>
          <p:cNvSpPr/>
          <p:nvPr/>
        </p:nvSpPr>
        <p:spPr>
          <a:xfrm>
            <a:off x="6930990" y="7622059"/>
            <a:ext cx="2857500" cy="3302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l-PL" sz="270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9713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8F808-0700-BF59-A2CF-0804D6B94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CE1EC9F-E5C3-E968-7CFB-CDAF1C889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F426393-EBD7-9E84-3DE4-83B30170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Przychody</a:t>
            </a:r>
            <a:endParaRPr lang="en-US" sz="3200" dirty="0"/>
          </a:p>
        </p:txBody>
      </p:sp>
      <p:sp>
        <p:nvSpPr>
          <p:cNvPr id="12" name="Dymek mowy: prostokąt z zaokrąglonymi rogami 11">
            <a:extLst>
              <a:ext uri="{FF2B5EF4-FFF2-40B4-BE49-F238E27FC236}">
                <a16:creationId xmlns:a16="http://schemas.microsoft.com/office/drawing/2014/main" id="{72436A34-B60A-5075-862D-4B964CD106FB}"/>
              </a:ext>
            </a:extLst>
          </p:cNvPr>
          <p:cNvSpPr/>
          <p:nvPr/>
        </p:nvSpPr>
        <p:spPr>
          <a:xfrm>
            <a:off x="3326524" y="8371489"/>
            <a:ext cx="8011625" cy="2049517"/>
          </a:xfrm>
          <a:prstGeom prst="wedgeRoundRectCallout">
            <a:avLst>
              <a:gd name="adj1" fmla="val 25860"/>
              <a:gd name="adj2" fmla="val -72413"/>
              <a:gd name="adj3" fmla="val 16667"/>
            </a:avLst>
          </a:prstGeom>
          <a:solidFill>
            <a:srgbClr val="37A57C"/>
          </a:solidFill>
          <a:ln>
            <a:solidFill>
              <a:srgbClr val="37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Wyniki linii biznesowych potwierdzają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słuszność poszerzenia działalności GK RNC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o usługi na rynku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facility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 management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(powołanie YTR i przejęcie PZN)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A0DFE-D451-C2DB-B95D-53C53CD9D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15370"/>
              </p:ext>
            </p:extLst>
          </p:nvPr>
        </p:nvGraphicFramePr>
        <p:xfrm>
          <a:off x="958502" y="1845011"/>
          <a:ext cx="15441802" cy="5681097"/>
        </p:xfrm>
        <a:graphic>
          <a:graphicData uri="http://schemas.openxmlformats.org/drawingml/2006/table">
            <a:tbl>
              <a:tblPr/>
              <a:tblGrid>
                <a:gridCol w="4953507">
                  <a:extLst>
                    <a:ext uri="{9D8B030D-6E8A-4147-A177-3AD203B41FA5}">
                      <a16:colId xmlns:a16="http://schemas.microsoft.com/office/drawing/2014/main" val="2106910738"/>
                    </a:ext>
                  </a:extLst>
                </a:gridCol>
                <a:gridCol w="2021840">
                  <a:extLst>
                    <a:ext uri="{9D8B030D-6E8A-4147-A177-3AD203B41FA5}">
                      <a16:colId xmlns:a16="http://schemas.microsoft.com/office/drawing/2014/main" val="3793504473"/>
                    </a:ext>
                  </a:extLst>
                </a:gridCol>
                <a:gridCol w="2021840">
                  <a:extLst>
                    <a:ext uri="{9D8B030D-6E8A-4147-A177-3AD203B41FA5}">
                      <a16:colId xmlns:a16="http://schemas.microsoft.com/office/drawing/2014/main" val="1512872262"/>
                    </a:ext>
                  </a:extLst>
                </a:gridCol>
                <a:gridCol w="2021840">
                  <a:extLst>
                    <a:ext uri="{9D8B030D-6E8A-4147-A177-3AD203B41FA5}">
                      <a16:colId xmlns:a16="http://schemas.microsoft.com/office/drawing/2014/main" val="861259819"/>
                    </a:ext>
                  </a:extLst>
                </a:gridCol>
                <a:gridCol w="2021840">
                  <a:extLst>
                    <a:ext uri="{9D8B030D-6E8A-4147-A177-3AD203B41FA5}">
                      <a16:colId xmlns:a16="http://schemas.microsoft.com/office/drawing/2014/main" val="1245580751"/>
                    </a:ext>
                  </a:extLst>
                </a:gridCol>
                <a:gridCol w="2400935">
                  <a:extLst>
                    <a:ext uri="{9D8B030D-6E8A-4147-A177-3AD203B41FA5}">
                      <a16:colId xmlns:a16="http://schemas.microsoft.com/office/drawing/2014/main" val="2955032"/>
                    </a:ext>
                  </a:extLst>
                </a:gridCol>
              </a:tblGrid>
              <a:tr h="26289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Asset Management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 Management 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Raporty dla 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Pozostała działalność, w tym najem *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26228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bankowości 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872362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hipotecznej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42444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7792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1.07.2025 - 31.12.2025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15762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uzyskiwane od zewnętrznych klientów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5 909 829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39 573 561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7 973 553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156 000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53 612 942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744601"/>
                  </a:ext>
                </a:extLst>
              </a:tr>
              <a:tr h="2495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udział w przychodach ogółem</a:t>
                      </a:r>
                      <a:r>
                        <a:rPr lang="pl-PL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31005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60029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1.01.2025 - 31.12.2025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4839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uzyskiwane od zewnętrznych klientów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10 825 506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53 292 089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10 579 863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312 000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75 009 457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72848"/>
                  </a:ext>
                </a:extLst>
              </a:tr>
              <a:tr h="24950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udział w przychodach ogółem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6749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0678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1.01.2024 - 31.12.2024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62106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uzyskiwane od zewnętrznych klientów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10 739 973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23 997 620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609 380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35 346 973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860426"/>
                  </a:ext>
                </a:extLst>
              </a:tr>
              <a:tr h="24950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udział w przychodach ogółem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24937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54761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1.01.2023 - 31.12.2023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8356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uzyskiwane od zewnętrznych klientów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12 217 680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14 754 226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937 625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27 909 531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404740"/>
                  </a:ext>
                </a:extLst>
              </a:tr>
              <a:tr h="2348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udział w przychodach ogółem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13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172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7FBA8-D108-3687-CB0D-8EA59150B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B4F0285-2C57-9DEE-791B-CE8968D17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7DEF4AC-EA12-6AA9-CCFC-E1F8C94D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Dane finansowe pro forma 2025</a:t>
            </a:r>
            <a:endParaRPr lang="en-US" sz="3200" dirty="0"/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C421A6A5-20DF-92B3-1CAE-F839513F9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00671"/>
              </p:ext>
            </p:extLst>
          </p:nvPr>
        </p:nvGraphicFramePr>
        <p:xfrm>
          <a:off x="1479479" y="1823884"/>
          <a:ext cx="14382229" cy="6658097"/>
        </p:xfrm>
        <a:graphic>
          <a:graphicData uri="http://schemas.openxmlformats.org/drawingml/2006/table">
            <a:tbl>
              <a:tblPr/>
              <a:tblGrid>
                <a:gridCol w="5368367">
                  <a:extLst>
                    <a:ext uri="{9D8B030D-6E8A-4147-A177-3AD203B41FA5}">
                      <a16:colId xmlns:a16="http://schemas.microsoft.com/office/drawing/2014/main" val="857940333"/>
                    </a:ext>
                  </a:extLst>
                </a:gridCol>
                <a:gridCol w="2122377">
                  <a:extLst>
                    <a:ext uri="{9D8B030D-6E8A-4147-A177-3AD203B41FA5}">
                      <a16:colId xmlns:a16="http://schemas.microsoft.com/office/drawing/2014/main" val="1256498469"/>
                    </a:ext>
                  </a:extLst>
                </a:gridCol>
                <a:gridCol w="1847717">
                  <a:extLst>
                    <a:ext uri="{9D8B030D-6E8A-4147-A177-3AD203B41FA5}">
                      <a16:colId xmlns:a16="http://schemas.microsoft.com/office/drawing/2014/main" val="2226202862"/>
                    </a:ext>
                  </a:extLst>
                </a:gridCol>
                <a:gridCol w="1323365">
                  <a:extLst>
                    <a:ext uri="{9D8B030D-6E8A-4147-A177-3AD203B41FA5}">
                      <a16:colId xmlns:a16="http://schemas.microsoft.com/office/drawing/2014/main" val="57936631"/>
                    </a:ext>
                  </a:extLst>
                </a:gridCol>
                <a:gridCol w="1348334">
                  <a:extLst>
                    <a:ext uri="{9D8B030D-6E8A-4147-A177-3AD203B41FA5}">
                      <a16:colId xmlns:a16="http://schemas.microsoft.com/office/drawing/2014/main" val="2750219875"/>
                    </a:ext>
                  </a:extLst>
                </a:gridCol>
                <a:gridCol w="2372069">
                  <a:extLst>
                    <a:ext uri="{9D8B030D-6E8A-4147-A177-3AD203B41FA5}">
                      <a16:colId xmlns:a16="http://schemas.microsoft.com/office/drawing/2014/main" val="4072921738"/>
                    </a:ext>
                  </a:extLst>
                </a:gridCol>
              </a:tblGrid>
              <a:tr h="9767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GK REINO Capital 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01.01.-31.12.2025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PZN 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01.01-20.05.2025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Korekta MSSF 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Wyłączenie   transakcji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 forma 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GK REINO Capital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01.01.-31.12.2025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7907"/>
                  </a:ext>
                </a:extLst>
              </a:tr>
              <a:tr h="3255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ze sprzedaży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75 009 457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17 025 177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236 236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91 798 399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696118"/>
                  </a:ext>
                </a:extLst>
              </a:tr>
              <a:tr h="3255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przychody operacyjne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679 384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192 179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871 563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251099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Amortyzacja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2 121 242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85 668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398 836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2 605 745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69703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5 405 621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1 543 951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6 949 573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41541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Usługi obce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43 610 086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9 820 164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462 240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236 236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52 731 774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0406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Podatki i opłaty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190 552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71 658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262 210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14495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Wynagrodzenia i inne świadczenia pracownicze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18 920 623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5 101 128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24 021 750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8621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koszty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1 342 094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217 246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1 559 340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10670"/>
                  </a:ext>
                </a:extLst>
              </a:tr>
              <a:tr h="3255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Zysk z działalności operacyjnej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4 098 624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377 542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63 404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4 539 570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58789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finansowe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635 805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94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635 899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412218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Koszty finansowe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2 671 680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88 781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124 532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2 884 993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850843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Wynik na wycenie jednostek metodą praw własności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96 032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96 032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31353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Odpis wartości firmy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78853"/>
                  </a:ext>
                </a:extLst>
              </a:tr>
              <a:tr h="3255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Zysk (strata) przed opodatkowaniem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2 158 782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288 855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61 128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2 386 509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92351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Podatek dochodowy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636 409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11 614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624 794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23574"/>
                  </a:ext>
                </a:extLst>
              </a:tr>
              <a:tr h="3255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Zysk (strata) z działalności kontynuowanej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1 522 373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288 855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49 514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1 761 714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69228"/>
                  </a:ext>
                </a:extLst>
              </a:tr>
              <a:tr h="3255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Zysk (strata) z działalności zaniechanej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25736"/>
                  </a:ext>
                </a:extLst>
              </a:tr>
              <a:tr h="3255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Zysk (strata) netto</a:t>
                      </a:r>
                    </a:p>
                  </a:txBody>
                  <a:tcPr marL="11430" marR="1143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1 522 373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288 855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49 514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1 761 714 </a:t>
                      </a:r>
                    </a:p>
                  </a:txBody>
                  <a:tcPr marL="11430" marR="11430" marT="114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94646"/>
                  </a:ext>
                </a:extLst>
              </a:tr>
            </a:tbl>
          </a:graphicData>
        </a:graphic>
      </p:graphicFrame>
      <p:sp>
        <p:nvSpPr>
          <p:cNvPr id="12" name="Dymek mowy: prostokąt z zaokrąglonymi rogami 11">
            <a:extLst>
              <a:ext uri="{FF2B5EF4-FFF2-40B4-BE49-F238E27FC236}">
                <a16:creationId xmlns:a16="http://schemas.microsoft.com/office/drawing/2014/main" id="{3BBB72C2-1A36-87F7-5410-4FC1A61DAB46}"/>
              </a:ext>
            </a:extLst>
          </p:cNvPr>
          <p:cNvSpPr/>
          <p:nvPr/>
        </p:nvSpPr>
        <p:spPr>
          <a:xfrm>
            <a:off x="3941380" y="8857253"/>
            <a:ext cx="12535184" cy="1497725"/>
          </a:xfrm>
          <a:prstGeom prst="wedgeRoundRectCallout">
            <a:avLst>
              <a:gd name="adj1" fmla="val 33155"/>
              <a:gd name="adj2" fmla="val -83992"/>
              <a:gd name="adj3" fmla="val 16667"/>
            </a:avLst>
          </a:prstGeom>
          <a:solidFill>
            <a:srgbClr val="37A57C"/>
          </a:solidFill>
          <a:ln>
            <a:solidFill>
              <a:srgbClr val="37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prstClr val="white"/>
                </a:solidFill>
                <a:latin typeface="AvenirNext LT Pro Bold" panose="020B0804020202020204" pitchFamily="34" charset="-18"/>
              </a:rPr>
              <a:t>D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ane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 finansowe pro forma prezentują hipotetyczny wynik Grupy za 2025 r.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+mn-ea"/>
                <a:cs typeface="+mn-cs"/>
              </a:rPr>
              <a:t>(gdyby przejęcie PZN nastąpiło 1 stycznia 2025 r.)</a:t>
            </a:r>
          </a:p>
        </p:txBody>
      </p:sp>
    </p:spTree>
    <p:extLst>
      <p:ext uri="{BB962C8B-B14F-4D97-AF65-F5344CB8AC3E}">
        <p14:creationId xmlns:p14="http://schemas.microsoft.com/office/powerpoint/2010/main" val="3974331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3626D-4A47-CA7F-C0FA-CBFF416C0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C44A29E-8453-F9BD-F56D-D46128EE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FBB33A3-39C5-5E4E-2823-545CEA4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Segmenty</a:t>
            </a:r>
            <a:endParaRPr lang="en-US" sz="3200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BC59D5A7-BA46-2939-D224-7059E4107CAC}"/>
              </a:ext>
            </a:extLst>
          </p:cNvPr>
          <p:cNvGraphicFramePr>
            <a:graphicFrameLocks noGrp="1"/>
          </p:cNvGraphicFramePr>
          <p:nvPr/>
        </p:nvGraphicFramePr>
        <p:xfrm>
          <a:off x="752474" y="2112564"/>
          <a:ext cx="16481424" cy="6769844"/>
        </p:xfrm>
        <a:graphic>
          <a:graphicData uri="http://schemas.openxmlformats.org/drawingml/2006/table">
            <a:tbl>
              <a:tblPr/>
              <a:tblGrid>
                <a:gridCol w="4619640">
                  <a:extLst>
                    <a:ext uri="{9D8B030D-6E8A-4147-A177-3AD203B41FA5}">
                      <a16:colId xmlns:a16="http://schemas.microsoft.com/office/drawing/2014/main" val="2038145887"/>
                    </a:ext>
                  </a:extLst>
                </a:gridCol>
                <a:gridCol w="1976964">
                  <a:extLst>
                    <a:ext uri="{9D8B030D-6E8A-4147-A177-3AD203B41FA5}">
                      <a16:colId xmlns:a16="http://schemas.microsoft.com/office/drawing/2014/main" val="2344554491"/>
                    </a:ext>
                  </a:extLst>
                </a:gridCol>
                <a:gridCol w="1976964">
                  <a:extLst>
                    <a:ext uri="{9D8B030D-6E8A-4147-A177-3AD203B41FA5}">
                      <a16:colId xmlns:a16="http://schemas.microsoft.com/office/drawing/2014/main" val="683980077"/>
                    </a:ext>
                  </a:extLst>
                </a:gridCol>
                <a:gridCol w="1976964">
                  <a:extLst>
                    <a:ext uri="{9D8B030D-6E8A-4147-A177-3AD203B41FA5}">
                      <a16:colId xmlns:a16="http://schemas.microsoft.com/office/drawing/2014/main" val="3240399306"/>
                    </a:ext>
                  </a:extLst>
                </a:gridCol>
                <a:gridCol w="1976964">
                  <a:extLst>
                    <a:ext uri="{9D8B030D-6E8A-4147-A177-3AD203B41FA5}">
                      <a16:colId xmlns:a16="http://schemas.microsoft.com/office/drawing/2014/main" val="3964996671"/>
                    </a:ext>
                  </a:extLst>
                </a:gridCol>
                <a:gridCol w="1976964">
                  <a:extLst>
                    <a:ext uri="{9D8B030D-6E8A-4147-A177-3AD203B41FA5}">
                      <a16:colId xmlns:a16="http://schemas.microsoft.com/office/drawing/2014/main" val="4114077141"/>
                    </a:ext>
                  </a:extLst>
                </a:gridCol>
                <a:gridCol w="1976964">
                  <a:extLst>
                    <a:ext uri="{9D8B030D-6E8A-4147-A177-3AD203B41FA5}">
                      <a16:colId xmlns:a16="http://schemas.microsoft.com/office/drawing/2014/main" val="2087464268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Działalność koinwestycyjna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Management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Raporty dla bankowości hipotecznej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Pozostała działalność, w tym najem 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87511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1.01.2025 - 31.12.2025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5410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ze sprzedaży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10 825 506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53 292 089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10 579 863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75 009 457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75631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przychody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101 301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44 083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679 384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05667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Koszty działalności operacyjnej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177 684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9 546 928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51 874 692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9 628 913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71 590 217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3199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Amortyzacja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712 179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1 343 928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65 135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2 121 242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96313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105 144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5 289 383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11 094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5 405 621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49203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Usługi obce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141 653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3 867 063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30 976 236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8 263 133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43 610 086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727312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Podatki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155 409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190 552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96104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Wynagrodzenia i inne świadczenia pracownicze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4 248 641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13 430 175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1 210 806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18 920 623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62983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koszty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609 218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679 560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1 342 094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96369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Wynik z działalności operacyjnej segmentu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-177 684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1 379 879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1 778 396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995 033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4 098 624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864463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z tytułu odsetek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170 188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169 493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54 685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394 367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826749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Koszty z tytułu odsetek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1 353 307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520 788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402 365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47 315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27 962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2 351 737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860870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Udział w zysku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69 399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69 399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76842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Wynik na wycenie jednostek metodą praw własności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96 032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96 032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71370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przychody i koszty finansowe (RK)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-60 931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-57 840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-29 133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-147 904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44976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Odpis wartości firmy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390594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Zysk/strata przed opodatkowaniem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-1 256 302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970 743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1 376 033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947 719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120 590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2 158 782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043650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124805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31.12.2025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547179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Aktywa z tytułu podatku odroczonego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236 501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355 101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53 678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645 279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17436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 aktywów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26 148 299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4 610 694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22 539 923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3 501 679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9 509 699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66 310 293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71240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 zobowiązań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10 664 306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4 981 332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19 686 474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2 367 165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2 998 441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40 697 718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277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45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92F4A-FFBB-3931-1D07-F54AFFB06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9897E6C9-72C6-42B8-EAE6-C7100689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8C6E8845-746C-4EF7-D3AB-BB551D41E84D}"/>
              </a:ext>
            </a:extLst>
          </p:cNvPr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solidFill>
            <a:srgbClr val="152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45" tIns="36000" rIns="63645" rtlCol="0" anchor="ctr"/>
          <a:lstStyle/>
          <a:p>
            <a:pPr marL="95463" marR="0" lvl="0" indent="0" algn="ctr" defTabSz="808252" rtl="0" eaLnBrk="1" fontAlgn="base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Tx/>
              <a:buNone/>
              <a:tabLst>
                <a:tab pos="354419" algn="l"/>
              </a:tabLst>
              <a:defRPr/>
            </a:pPr>
            <a:r>
              <a:rPr lang="pl-PL" sz="7200" b="1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PODSUMOWANIE</a:t>
            </a:r>
            <a:endParaRPr kumimoji="0" lang="pl-PL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Bold" panose="020B0804020202020204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27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29014-E9D5-3B60-204C-26C880E03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618D876-15F0-A93A-739B-BBA74FBB3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4AE36BC-815A-AB8E-33B8-3A6FCE94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Wyniki 2020-2025</a:t>
            </a:r>
            <a:endParaRPr lang="en-US" sz="3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E9CD5CD-07A1-DDE5-D6EB-35CE68604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51" y="2081048"/>
            <a:ext cx="14336775" cy="67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3F4D7-3AE2-A568-3CC4-D650A7DF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DAA2C17-8138-31D3-4A15-48939902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BA67A5E-092D-F6C3-23F4-B42DE42C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Biznes</a:t>
            </a:r>
            <a:endParaRPr lang="en-US" sz="3200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3E9BE47-0A1D-DAEC-DE10-71708B82C31B}"/>
              </a:ext>
            </a:extLst>
          </p:cNvPr>
          <p:cNvSpPr txBox="1"/>
          <p:nvPr/>
        </p:nvSpPr>
        <p:spPr>
          <a:xfrm>
            <a:off x="748603" y="1953496"/>
            <a:ext cx="16451575" cy="7616169"/>
          </a:xfrm>
          <a:prstGeom prst="rect">
            <a:avLst/>
          </a:prstGeom>
          <a:noFill/>
          <a:ln w="19050">
            <a:noFill/>
          </a:ln>
        </p:spPr>
        <p:txBody>
          <a:bodyPr wrap="square" lIns="127290" tIns="127290" rIns="254578" bIns="127290" rtlCol="0">
            <a:noAutofit/>
          </a:bodyPr>
          <a:lstStyle/>
          <a:p>
            <a:pPr marL="413673" marR="0" lvl="0" indent="-413673" algn="l" defTabSz="413673" rtl="0" eaLnBrk="1" fontAlgn="base" latinLnBrk="0" hangingPunct="1">
              <a:lnSpc>
                <a:spcPct val="114000"/>
              </a:lnSpc>
              <a:spcBef>
                <a:spcPts val="2400"/>
              </a:spcBef>
              <a:spcAft>
                <a:spcPts val="2400"/>
              </a:spcAft>
              <a:buClr>
                <a:srgbClr val="49721E"/>
              </a:buClr>
              <a:buSzTx/>
              <a:buFontTx/>
              <a:buBlip>
                <a:blip r:embed="rId2"/>
              </a:buBlip>
              <a:tabLst>
                <a:tab pos="353212" algn="l"/>
                <a:tab pos="413673" algn="l"/>
              </a:tabLst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IM/AM: </a:t>
            </a: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inwestycyjne i operacyjne wyjście poza Polskę jako priorytet oraz sposób na kolejny skokowy wzrost zarządzanych aktywów (AUM) </a:t>
            </a:r>
            <a:b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(gdy na polskim rynku nadal brak REIT-ów, a zagraniczny kapitał jest szczególnie wrażliwy </a:t>
            </a:r>
            <a:b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na niepewności geopolityczne i gospodarcze)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Book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3673" marR="0" lvl="0" indent="-413673" algn="l" defTabSz="413673" rtl="0" eaLnBrk="1" fontAlgn="base" latinLnBrk="0" hangingPunct="1">
              <a:lnSpc>
                <a:spcPct val="114000"/>
              </a:lnSpc>
              <a:spcBef>
                <a:spcPts val="2400"/>
              </a:spcBef>
              <a:spcAft>
                <a:spcPts val="2400"/>
              </a:spcAft>
              <a:buClr>
                <a:srgbClr val="49721E"/>
              </a:buClr>
              <a:buSzTx/>
              <a:buFontTx/>
              <a:buBlip>
                <a:blip r:embed="rId2"/>
              </a:buBlip>
              <a:tabLst>
                <a:tab pos="353212" algn="l"/>
                <a:tab pos="413673" algn="l"/>
              </a:tabLst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FM: intensywna rozbudowa biznesu 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(maksymalne wykorzystanie potencjału YTR PZN oraz kolejne akwizycje)</a:t>
            </a:r>
          </a:p>
          <a:p>
            <a:pPr marL="413673" marR="0" lvl="0" indent="-413673" algn="l" defTabSz="413673" rtl="0" eaLnBrk="1" fontAlgn="base" latinLnBrk="0" hangingPunct="1">
              <a:lnSpc>
                <a:spcPct val="114000"/>
              </a:lnSpc>
              <a:spcBef>
                <a:spcPts val="2400"/>
              </a:spcBef>
              <a:spcAft>
                <a:spcPts val="2400"/>
              </a:spcAft>
              <a:buClr>
                <a:srgbClr val="49721E"/>
              </a:buClr>
              <a:buSzTx/>
              <a:buFontTx/>
              <a:buBlip>
                <a:blip r:embed="rId2"/>
              </a:buBlip>
              <a:tabLst>
                <a:tab pos="353212" algn="l"/>
                <a:tab pos="413673" algn="l"/>
              </a:tabLst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DM: budowa nowej linii biznesowej w ramach wydzielonej spółki – REINO Development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(wykorzystanie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momentum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 Allegro BTS oraz akwizycje)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47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A21DC-64B7-D634-312F-1A70533DE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0F95D1C-F3C5-9EB2-5064-BE892695E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A4B07E4-E7DF-7594-E857-B170701B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Kluczowe wyzwanie</a:t>
            </a:r>
            <a:endParaRPr lang="en-US" sz="2800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0306F162-A5B3-15F8-F4C5-E4D0242BB671}"/>
              </a:ext>
            </a:extLst>
          </p:cNvPr>
          <p:cNvSpPr/>
          <p:nvPr/>
        </p:nvSpPr>
        <p:spPr>
          <a:xfrm>
            <a:off x="958502" y="2632841"/>
            <a:ext cx="5352651" cy="4493173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SKALA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BIZNESU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3AB4C5C-0ACD-6B63-0AB0-C01FA733B0D9}"/>
              </a:ext>
            </a:extLst>
          </p:cNvPr>
          <p:cNvSpPr txBox="1"/>
          <p:nvPr/>
        </p:nvSpPr>
        <p:spPr>
          <a:xfrm>
            <a:off x="6783186" y="3049317"/>
            <a:ext cx="9865199" cy="3734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przynajmniej podwojenie AUM: 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1,2 mld EUR</a:t>
            </a: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maksymalizacja efektu YTR + PZN: 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100 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mln PLN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 z FM (jak najszybciej)</a:t>
            </a: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+mn-cs"/>
              </a:rPr>
              <a:t>nowe biznesy: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+mn-cs"/>
              </a:rPr>
              <a:t> Development Management, </a:t>
            </a:r>
            <a:r>
              <a:rPr kumimoji="0" lang="pl-P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+mn-cs"/>
              </a:rPr>
              <a:t>Living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+mn-cs"/>
              </a:rPr>
              <a:t>, Venture Capital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792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83363-BCE7-A450-B6B3-33451588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59D146D-BE84-44B5-E442-6CED853BD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889BF5A-0044-30A8-0FB6-BF1D1C5D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Facility</a:t>
            </a:r>
            <a:r>
              <a:rPr lang="pl-PL" dirty="0"/>
              <a:t> Management: potwierdzenie strategicznych działań (powołanie YTR i przejęcie PZN)</a:t>
            </a:r>
            <a:endParaRPr lang="en-US" sz="2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D0EF1B7-5307-E9B0-57C8-7A92C61B46C6}"/>
              </a:ext>
            </a:extLst>
          </p:cNvPr>
          <p:cNvSpPr txBox="1"/>
          <p:nvPr/>
        </p:nvSpPr>
        <p:spPr>
          <a:xfrm>
            <a:off x="7849982" y="1808643"/>
            <a:ext cx="9029629" cy="3641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470k m.kw. GLA w nowych kontraktach YTR 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dla klientów zewnętrznych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.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(magazyny 315k m.kw. oraz biura 156k m.kw.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Times New Roman" panose="02020603050405020304" pitchFamily="18" charset="0"/>
              </a:rPr>
              <a:t>)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Times New Roman" panose="02020603050405020304" pitchFamily="18" charset="0"/>
              </a:rPr>
            </a:b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(+150k m.kw od poprzedniej aktualizacji)</a:t>
            </a: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kontrakty zewnętrzne to j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uż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58% GLA 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obsługiwanego przez YTR!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0D14077-641F-E69D-8D10-8919A2366276}"/>
              </a:ext>
            </a:extLst>
          </p:cNvPr>
          <p:cNvSpPr/>
          <p:nvPr/>
        </p:nvSpPr>
        <p:spPr>
          <a:xfrm>
            <a:off x="1079686" y="1661590"/>
            <a:ext cx="6030562" cy="3935169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KONTRAKTY</a:t>
            </a:r>
            <a:b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od przejęcia PZN</a:t>
            </a:r>
            <a:endParaRPr kumimoji="0" lang="pl-PL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4227D571-9A42-54BA-52EA-D68C44F41096}"/>
              </a:ext>
            </a:extLst>
          </p:cNvPr>
          <p:cNvSpPr/>
          <p:nvPr/>
        </p:nvSpPr>
        <p:spPr>
          <a:xfrm>
            <a:off x="1079686" y="6101061"/>
            <a:ext cx="6030562" cy="4114994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WYNIKI</a:t>
            </a:r>
            <a:b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2025 pro forma</a:t>
            </a:r>
            <a:endParaRPr kumimoji="0" lang="pl-PL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E7B4C3C-E7A3-DDEB-166C-A9B9E2B32FBB}"/>
              </a:ext>
            </a:extLst>
          </p:cNvPr>
          <p:cNvSpPr txBox="1"/>
          <p:nvPr/>
        </p:nvSpPr>
        <p:spPr>
          <a:xfrm>
            <a:off x="7849982" y="6242955"/>
            <a:ext cx="9145246" cy="3948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przychody FM: 80,9 mln PLN 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(YTR: 28,8 mln PLN, PZN: 52,1 mln PLN) </a:t>
            </a: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EBIT FM: 3,0 mln PLN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(YTR: 1,1 mln PLN, PZN: 1,9 mln PLN)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+mn-cs"/>
              </a:rPr>
              <a:t>zysk netto FM: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+mn-cs"/>
              </a:rPr>
              <a:t>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+mn-cs"/>
              </a:rPr>
              <a:t>2,4 mln PLN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+mn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(YTR: 0,83 mln PLN, PZN: 1,37 mln PLN)</a:t>
            </a:r>
          </a:p>
        </p:txBody>
      </p:sp>
    </p:spTree>
    <p:extLst>
      <p:ext uri="{BB962C8B-B14F-4D97-AF65-F5344CB8AC3E}">
        <p14:creationId xmlns:p14="http://schemas.microsoft.com/office/powerpoint/2010/main" val="106970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3AC6A-0619-F965-0840-BF7868290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F1516A-DD18-FCF6-7DE1-336463C37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06719FF-6D5B-3BD9-34C1-6856F03F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Akcje w obrocie</a:t>
            </a:r>
            <a:endParaRPr lang="en-US" sz="3200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FA60364-9E75-2700-F19A-17916BBD1803}"/>
              </a:ext>
            </a:extLst>
          </p:cNvPr>
          <p:cNvSpPr/>
          <p:nvPr/>
        </p:nvSpPr>
        <p:spPr>
          <a:xfrm>
            <a:off x="1523385" y="1865159"/>
            <a:ext cx="4167967" cy="2691076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≈</a:t>
            </a: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2,4%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0592569-833D-27DD-CD82-F6E5BFA403B0}"/>
              </a:ext>
            </a:extLst>
          </p:cNvPr>
          <p:cNvSpPr txBox="1"/>
          <p:nvPr/>
        </p:nvSpPr>
        <p:spPr>
          <a:xfrm>
            <a:off x="1428798" y="5557340"/>
            <a:ext cx="15061939" cy="4564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prospekt „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dopuszczeniowy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” zatwierdzony 3 marca 2026</a:t>
            </a: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wszystkie akcje RNC notowane od 3 marca 2026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</a:t>
            </a: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3-letnie zobowiązanie do niesprzedawania akcji przez menedżerów REINO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f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ree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float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ok. 38%</a:t>
            </a: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silna bariera cenowa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(wprowadzane do obrotu akcje, stanowiące 97,64% kapitału, 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były obejmowane po nie mniej niż 1,60 PLN)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3CAC068-5C50-673A-4086-B692B9154080}"/>
              </a:ext>
            </a:extLst>
          </p:cNvPr>
          <p:cNvSpPr/>
          <p:nvPr/>
        </p:nvSpPr>
        <p:spPr>
          <a:xfrm>
            <a:off x="9887657" y="1865159"/>
            <a:ext cx="6120215" cy="2691076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100%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427DB4A8-09B4-B3AB-1C15-CE314342AA8F}"/>
              </a:ext>
            </a:extLst>
          </p:cNvPr>
          <p:cNvSpPr/>
          <p:nvPr/>
        </p:nvSpPr>
        <p:spPr>
          <a:xfrm>
            <a:off x="5943600" y="2711665"/>
            <a:ext cx="3689131" cy="11597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0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FF2E1-D4FB-0855-3898-C47C3B383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1F36D3D-4CAA-9AD0-0F29-5A8663C2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D914303-6BEE-F434-417E-D0677760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Wycena rynkowa</a:t>
            </a:r>
            <a:endParaRPr lang="en-US" sz="3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F0B2D53-23BD-1609-FC4D-934CFC48BEA2}"/>
              </a:ext>
            </a:extLst>
          </p:cNvPr>
          <p:cNvSpPr txBox="1"/>
          <p:nvPr/>
        </p:nvSpPr>
        <p:spPr>
          <a:xfrm>
            <a:off x="1302672" y="5715000"/>
            <a:ext cx="15061939" cy="1956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od ponad pół roku cena kształtuje się na granicy wartości nominalnej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(0,80 zł)</a:t>
            </a:r>
            <a:endParaRPr lang="pl-PL" sz="3200" dirty="0">
              <a:solidFill>
                <a:prstClr val="black"/>
              </a:solidFill>
              <a:latin typeface="Avenir Book"/>
            </a:endParaRP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aktualna wartość rynkowa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≈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6*EBITDA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(wg danych za II półrocze</a:t>
            </a:r>
            <a:r>
              <a:rPr lang="pl-PL" sz="3200" dirty="0">
                <a:solidFill>
                  <a:prstClr val="black"/>
                </a:solidFill>
                <a:latin typeface="Avenir Book"/>
              </a:rPr>
              <a:t>)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,</a:t>
            </a: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w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yniki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za 2025 oraz 1Q26 szansą na istotne zwiększenie popytu i wzrost ceny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7DC99B80-98DC-6B8A-1CEC-4BE0005F3301}"/>
              </a:ext>
            </a:extLst>
          </p:cNvPr>
          <p:cNvSpPr/>
          <p:nvPr/>
        </p:nvSpPr>
        <p:spPr>
          <a:xfrm>
            <a:off x="7598988" y="3327966"/>
            <a:ext cx="2680130" cy="11597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B91CE00-922E-BE16-FF82-3B886349601D}"/>
              </a:ext>
            </a:extLst>
          </p:cNvPr>
          <p:cNvSpPr/>
          <p:nvPr/>
        </p:nvSpPr>
        <p:spPr>
          <a:xfrm>
            <a:off x="1302672" y="3116136"/>
            <a:ext cx="5649925" cy="1524426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0,70 zł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28A8E2F-495C-ACA6-FE7B-5D8443E63C62}"/>
              </a:ext>
            </a:extLst>
          </p:cNvPr>
          <p:cNvSpPr/>
          <p:nvPr/>
        </p:nvSpPr>
        <p:spPr>
          <a:xfrm>
            <a:off x="10925509" y="3145641"/>
            <a:ext cx="5649925" cy="1524426"/>
          </a:xfrm>
          <a:prstGeom prst="roundRect">
            <a:avLst>
              <a:gd name="adj" fmla="val 3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61 mln zł</a:t>
            </a:r>
          </a:p>
        </p:txBody>
      </p:sp>
    </p:spTree>
    <p:extLst>
      <p:ext uri="{BB962C8B-B14F-4D97-AF65-F5344CB8AC3E}">
        <p14:creationId xmlns:p14="http://schemas.microsoft.com/office/powerpoint/2010/main" val="1717412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69E00-7D97-A576-BE2C-8478428AF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75F3C7E-F1E9-7A27-E1AA-376E56A1E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9653DBF-97D2-7002-FB04-C98EAE07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Tymczasem…</a:t>
            </a:r>
            <a:endParaRPr lang="en-US" sz="3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7250D50-843C-6EE2-B9FA-6CFC34798FA8}"/>
              </a:ext>
            </a:extLst>
          </p:cNvPr>
          <p:cNvSpPr txBox="1"/>
          <p:nvPr/>
        </p:nvSpPr>
        <p:spPr>
          <a:xfrm>
            <a:off x="748603" y="2498835"/>
            <a:ext cx="15574578" cy="5786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6000" lvl="0" indent="-576000" defTabSz="404126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Font typeface="Symbol" panose="05050102010706020507" pitchFamily="18" charset="2"/>
              <a:buChar char="Þ"/>
              <a:defRPr/>
            </a:pPr>
            <a:r>
              <a:rPr lang="pl-PL" sz="3200" b="1" dirty="0">
                <a:solidFill>
                  <a:prstClr val="black"/>
                </a:solidFill>
                <a:latin typeface="Avenir Book"/>
              </a:rPr>
              <a:t>spółki AM </a:t>
            </a:r>
            <a:r>
              <a:rPr lang="pl-PL" sz="3200" dirty="0">
                <a:solidFill>
                  <a:prstClr val="black"/>
                </a:solidFill>
                <a:latin typeface="Avenir Book"/>
              </a:rPr>
              <a:t>zarządzające alternatywnymi klasami aktywów (w tym nieruchomości)</a:t>
            </a:r>
            <a:br>
              <a:rPr lang="pl-PL" sz="3200" dirty="0">
                <a:solidFill>
                  <a:prstClr val="black"/>
                </a:solidFill>
                <a:latin typeface="Avenir Book"/>
              </a:rPr>
            </a:br>
            <a:r>
              <a:rPr lang="pl-PL" sz="3200" dirty="0">
                <a:solidFill>
                  <a:prstClr val="black"/>
                </a:solidFill>
                <a:latin typeface="Avenir Book"/>
              </a:rPr>
              <a:t>wyceniane są na poziomie </a:t>
            </a:r>
            <a:r>
              <a:rPr lang="pl-PL" sz="3200" b="1" dirty="0">
                <a:solidFill>
                  <a:prstClr val="black"/>
                </a:solidFill>
                <a:latin typeface="Avenir Book"/>
              </a:rPr>
              <a:t>15* - 25*EBITDA </a:t>
            </a:r>
            <a:br>
              <a:rPr lang="pl-PL" sz="3200" dirty="0">
                <a:solidFill>
                  <a:prstClr val="black"/>
                </a:solidFill>
                <a:latin typeface="Avenir Book"/>
              </a:rPr>
            </a:br>
            <a:r>
              <a:rPr lang="pl-PL" sz="3200" dirty="0">
                <a:solidFill>
                  <a:prstClr val="black"/>
                </a:solidFill>
                <a:latin typeface="Avenir Book"/>
              </a:rPr>
              <a:t>(z uwagi na wyższe stawki wynagrodzenia, atrakcyjne wynagrodzenia za sukces </a:t>
            </a:r>
            <a:br>
              <a:rPr lang="pl-PL" sz="3200" dirty="0">
                <a:solidFill>
                  <a:prstClr val="black"/>
                </a:solidFill>
                <a:latin typeface="Avenir Book"/>
              </a:rPr>
            </a:br>
            <a:r>
              <a:rPr lang="pl-PL" sz="3200" dirty="0">
                <a:solidFill>
                  <a:prstClr val="black"/>
                </a:solidFill>
                <a:latin typeface="Avenir Book"/>
              </a:rPr>
              <a:t>oraz długoterminowe zaangażowanie zarządzanego kapitału, zwykle przynajmniej 3-5 lat)</a:t>
            </a:r>
            <a:br>
              <a:rPr lang="pl-PL" sz="3200" dirty="0">
                <a:solidFill>
                  <a:prstClr val="black"/>
                </a:solidFill>
                <a:latin typeface="Avenir Book"/>
              </a:rPr>
            </a:br>
            <a:r>
              <a:rPr lang="pl-PL" sz="3200" dirty="0">
                <a:solidFill>
                  <a:prstClr val="black"/>
                </a:solidFill>
                <a:latin typeface="Avenir Book"/>
              </a:rPr>
              <a:t>lub na poziomie stanowiącym </a:t>
            </a:r>
            <a:r>
              <a:rPr lang="pl-PL" sz="3200" b="1" dirty="0">
                <a:solidFill>
                  <a:prstClr val="black"/>
                </a:solidFill>
                <a:latin typeface="Avenir Book"/>
              </a:rPr>
              <a:t>3-6% AUM </a:t>
            </a:r>
            <a:r>
              <a:rPr lang="pl-PL" sz="3200" dirty="0">
                <a:solidFill>
                  <a:prstClr val="black"/>
                </a:solidFill>
                <a:latin typeface="Avenir Book"/>
              </a:rPr>
              <a:t>(wartości zarządzanych aktywów)  </a:t>
            </a:r>
            <a:endParaRPr kumimoji="0" lang="pl-PL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576000" marR="0" lvl="0" indent="-576000" algn="l" defTabSz="404126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typowo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techniczne spółki FM 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(z silnym udziałem HVAC) </a:t>
            </a:r>
            <a:b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wyceniane są przynajmniej na poziomie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8*EBITDA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,</a:t>
            </a:r>
          </a:p>
          <a:p>
            <a:pPr marL="576000" lvl="0" indent="-576000" defTabSz="404126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  <a:defRPr/>
            </a:pPr>
            <a:r>
              <a:rPr lang="pl-PL" sz="3200" b="1" dirty="0">
                <a:solidFill>
                  <a:prstClr val="black"/>
                </a:solidFill>
                <a:latin typeface="Avenir Book"/>
              </a:rPr>
              <a:t>giełdowe, w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iększe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, dobrze zdywersyfikowane spółki FM 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wyceniane są na poziomie do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15</a:t>
            </a:r>
            <a:r>
              <a:rPr lang="pl-PL" sz="3200" b="1" dirty="0">
                <a:solidFill>
                  <a:prstClr val="black"/>
                </a:solidFill>
                <a:latin typeface="Avenir Book"/>
              </a:rPr>
              <a:t>*EBITDA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37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13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1376B-CE6E-6D33-09F1-A2E5C96A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ACE74D4-CB19-1BE1-D5FE-24C41376A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13EA9CB-2FDC-1E7E-DA3D-91E597BE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Wyniki</a:t>
            </a:r>
            <a:endParaRPr lang="en-US" sz="3200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0971942-3C5E-FB64-3AC4-4B4B80DA63A7}"/>
              </a:ext>
            </a:extLst>
          </p:cNvPr>
          <p:cNvSpPr txBox="1"/>
          <p:nvPr/>
        </p:nvSpPr>
        <p:spPr>
          <a:xfrm>
            <a:off x="748603" y="2032338"/>
            <a:ext cx="16451575" cy="6512572"/>
          </a:xfrm>
          <a:prstGeom prst="rect">
            <a:avLst/>
          </a:prstGeom>
          <a:noFill/>
          <a:ln w="19050">
            <a:noFill/>
          </a:ln>
        </p:spPr>
        <p:txBody>
          <a:bodyPr wrap="square" lIns="127290" tIns="127290" rIns="254578" bIns="127290" rtlCol="0">
            <a:noAutofit/>
          </a:bodyPr>
          <a:lstStyle/>
          <a:p>
            <a:pPr marL="413673" marR="0" lvl="0" indent="-413673" algn="l" defTabSz="413673" rtl="0" eaLnBrk="1" fontAlgn="base" latinLnBrk="0" hangingPunct="1">
              <a:lnSpc>
                <a:spcPct val="114000"/>
              </a:lnSpc>
              <a:spcBef>
                <a:spcPts val="2400"/>
              </a:spcBef>
              <a:spcAft>
                <a:spcPts val="2400"/>
              </a:spcAft>
              <a:buClr>
                <a:srgbClr val="49721E"/>
              </a:buClr>
              <a:buSzTx/>
              <a:buFontTx/>
              <a:buBlip>
                <a:blip r:embed="rId2"/>
              </a:buBlip>
              <a:tabLst>
                <a:tab pos="353212" algn="l"/>
                <a:tab pos="413673" algn="l"/>
              </a:tabLst>
              <a:defRPr/>
            </a:pP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Koszty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: skala oszczędności po ugodzie w sporze z Grupą RF</a:t>
            </a:r>
          </a:p>
          <a:p>
            <a:pPr marL="413673" marR="0" lvl="0" indent="-413673" algn="l" defTabSz="413673" rtl="0" eaLnBrk="1" fontAlgn="base" latinLnBrk="0" hangingPunct="1">
              <a:lnSpc>
                <a:spcPct val="114000"/>
              </a:lnSpc>
              <a:spcBef>
                <a:spcPts val="2400"/>
              </a:spcBef>
              <a:spcAft>
                <a:spcPts val="2400"/>
              </a:spcAft>
              <a:buClr>
                <a:srgbClr val="49721E"/>
              </a:buClr>
              <a:buSzTx/>
              <a:buFontTx/>
              <a:buBlip>
                <a:blip r:embed="rId2"/>
              </a:buBlip>
              <a:tabLst>
                <a:tab pos="353212" algn="l"/>
                <a:tab pos="413673" algn="l"/>
              </a:tabLst>
              <a:defRPr/>
            </a:pP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Przychody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: skokowy wzrost biznesu FM 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(w modelu AM + FM oraz konsolidacja PZN i wykorzystanie synergii YTR + PZN)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(skonsolidowane dane finansowe pro forma 2025)</a:t>
            </a:r>
          </a:p>
          <a:p>
            <a:pPr marL="413673" marR="0" lvl="0" indent="-413673" algn="l" defTabSz="413673" rtl="0" eaLnBrk="1" fontAlgn="base" latinLnBrk="0" hangingPunct="1">
              <a:lnSpc>
                <a:spcPct val="114000"/>
              </a:lnSpc>
              <a:spcBef>
                <a:spcPts val="2400"/>
              </a:spcBef>
              <a:spcAft>
                <a:spcPts val="2400"/>
              </a:spcAft>
              <a:buClr>
                <a:srgbClr val="49721E"/>
              </a:buClr>
              <a:buSzTx/>
              <a:buFontTx/>
              <a:buBlip>
                <a:blip r:embed="rId2"/>
              </a:buBlip>
              <a:tabLst>
                <a:tab pos="353212" algn="l"/>
                <a:tab pos="413673" algn="l"/>
              </a:tabLst>
              <a:defRPr/>
            </a:pP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Wyniki II półrocza 2025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: przychody oraz EBIDTA (kwota oraz rentowność)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(pierwsze pełne półrocze bez kosztów sporów z Grupą RF oraz </a:t>
            </a: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konsolidacją PZN, </a:t>
            </a:r>
            <a:b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a także pierwszymi efektami synergii YTR + PZN)</a:t>
            </a:r>
          </a:p>
          <a:p>
            <a:pPr marL="413673" marR="0" lvl="0" indent="-413673" algn="l" defTabSz="413673" rtl="0" eaLnBrk="1" fontAlgn="base" latinLnBrk="0" hangingPunct="1">
              <a:lnSpc>
                <a:spcPct val="114000"/>
              </a:lnSpc>
              <a:spcBef>
                <a:spcPts val="2400"/>
              </a:spcBef>
              <a:spcAft>
                <a:spcPts val="2400"/>
              </a:spcAft>
              <a:buClr>
                <a:srgbClr val="49721E"/>
              </a:buClr>
              <a:buSzTx/>
              <a:buFontTx/>
              <a:buBlip>
                <a:blip r:embed="rId2"/>
              </a:buBlip>
              <a:tabLst>
                <a:tab pos="353212" algn="l"/>
                <a:tab pos="413673" algn="l"/>
              </a:tabLst>
              <a:defRPr/>
            </a:pP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Zysk netto</a:t>
            </a: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: wpływ skali na rentowność przy stałym koszcie obligacji</a:t>
            </a:r>
          </a:p>
        </p:txBody>
      </p:sp>
    </p:spTree>
    <p:extLst>
      <p:ext uri="{BB962C8B-B14F-4D97-AF65-F5344CB8AC3E}">
        <p14:creationId xmlns:p14="http://schemas.microsoft.com/office/powerpoint/2010/main" val="250257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D5D12-7210-55CE-06BE-085AC76E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B6EDFA4-02DE-CD96-1F5B-F4752B7AB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0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5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0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5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1DA5960-89F8-BF88-A199-97A58CC4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GPW</a:t>
            </a:r>
            <a:endParaRPr lang="en-US" sz="3200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D8D66D4-6077-0D04-F841-74D01577C27A}"/>
              </a:ext>
            </a:extLst>
          </p:cNvPr>
          <p:cNvSpPr txBox="1"/>
          <p:nvPr/>
        </p:nvSpPr>
        <p:spPr>
          <a:xfrm>
            <a:off x="748603" y="2978263"/>
            <a:ext cx="16451575" cy="4313297"/>
          </a:xfrm>
          <a:prstGeom prst="rect">
            <a:avLst/>
          </a:prstGeom>
          <a:noFill/>
          <a:ln w="19050">
            <a:noFill/>
          </a:ln>
        </p:spPr>
        <p:txBody>
          <a:bodyPr wrap="square" lIns="127290" tIns="127290" rIns="254578" bIns="127290" rtlCol="0">
            <a:noAutofit/>
          </a:bodyPr>
          <a:lstStyle/>
          <a:p>
            <a:pPr marL="413673" lvl="0" indent="-413673" defTabSz="413673" fontAlgn="base">
              <a:lnSpc>
                <a:spcPct val="114000"/>
              </a:lnSpc>
              <a:spcBef>
                <a:spcPts val="2400"/>
              </a:spcBef>
              <a:spcAft>
                <a:spcPts val="2400"/>
              </a:spcAft>
              <a:buClr>
                <a:srgbClr val="49721E"/>
              </a:buClr>
              <a:buBlip>
                <a:blip r:embed="rId2"/>
              </a:buBlip>
              <a:tabLst>
                <a:tab pos="353212" algn="l"/>
                <a:tab pos="413673" algn="l"/>
              </a:tabLst>
              <a:defRPr/>
            </a:pP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Płynność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: wzrost liczby akcji w obrocie oraz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free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float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(po zatwierdzeniu prospektu „</a:t>
            </a:r>
            <a:r>
              <a:rPr lang="pl-PL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dopuszczeniowego</a:t>
            </a: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” i wprowadzeniu do obrotu akcji E – M)</a:t>
            </a:r>
            <a:b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(bariera cenowa ogranicza podaż i płynność)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Book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3673" lvl="0" indent="-413673" defTabSz="413673" fontAlgn="base">
              <a:lnSpc>
                <a:spcPct val="114000"/>
              </a:lnSpc>
              <a:spcBef>
                <a:spcPts val="2400"/>
              </a:spcBef>
              <a:spcAft>
                <a:spcPts val="2400"/>
              </a:spcAft>
              <a:buClr>
                <a:srgbClr val="49721E"/>
              </a:buClr>
              <a:buBlip>
                <a:blip r:embed="rId2"/>
              </a:buBlip>
              <a:tabLst>
                <a:tab pos="353212" algn="l"/>
                <a:tab pos="413673" algn="l"/>
              </a:tabLst>
              <a:defRPr/>
            </a:pP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Wartość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: relacja aktualnej wyceny rynkowej do wyników za </a:t>
            </a: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II półrocze 2025 </a:t>
            </a:r>
            <a:b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(EV/EBIDTA)</a:t>
            </a: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(atrakcyjność inwestycji w akcje i potencjał wzrostu)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FCD7B-0D8B-1E9C-B032-BB4DA1369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8C73764E-B50B-E67D-07B7-C0005AC8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1111BBB-FC21-8076-5820-DB2C33A1EBFF}"/>
              </a:ext>
            </a:extLst>
          </p:cNvPr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solidFill>
            <a:srgbClr val="152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45" tIns="36000" rIns="63645" rtlCol="0" anchor="ctr"/>
          <a:lstStyle/>
          <a:p>
            <a:pPr marL="95463" marR="0" lvl="0" indent="0" algn="ctr" defTabSz="808252" rtl="0" eaLnBrk="1" fontAlgn="base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Tx/>
              <a:buNone/>
              <a:tabLst>
                <a:tab pos="354419" algn="l"/>
              </a:tabLst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PODS</a:t>
            </a:r>
            <a:r>
              <a:rPr lang="pl-PL" sz="7200" b="1" dirty="0">
                <a:solidFill>
                  <a:prstClr val="white"/>
                </a:solidFill>
                <a:latin typeface="AvenirNext LT Pro Bold" panose="020B0804020202020204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TAWOWE INFORMACJE</a:t>
            </a:r>
            <a:endParaRPr kumimoji="0" lang="pl-PL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Bold" panose="020B0804020202020204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8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1768B4-2B9B-AAC2-074E-D07C40CCF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68B29B0-AC16-2B85-C392-B6F724B7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Kim jesteśmy</a:t>
            </a:r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0F9AAE-E939-5088-96D0-C18F156F75CE}"/>
              </a:ext>
            </a:extLst>
          </p:cNvPr>
          <p:cNvSpPr txBox="1"/>
          <p:nvPr/>
        </p:nvSpPr>
        <p:spPr>
          <a:xfrm>
            <a:off x="748603" y="2913353"/>
            <a:ext cx="11532297" cy="6001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Holding notowany na Giełdzie Papierów Wartościowych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w Warszawie S.A.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Zintegrowana obsługa rynku nieruchomości (Investment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Management, Asset Management, Development Management, </a:t>
            </a:r>
            <a:b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Facility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Management) oraz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koinwestycje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w zarządzane aktywa.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Lokalny partner pierwszego wyboru dla renomowanych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globalnych inwestorów, w tym Partners Group i Grosvenor.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Prekursor produktów typu REIT dla polskich inwestorów.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Aktywna polityka ESG od początku działalności.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86C7E200-08D8-AF46-A344-FBA6ACE5AA57}"/>
              </a:ext>
            </a:extLst>
          </p:cNvPr>
          <p:cNvSpPr/>
          <p:nvPr/>
        </p:nvSpPr>
        <p:spPr>
          <a:xfrm>
            <a:off x="11815448" y="2988303"/>
            <a:ext cx="5125014" cy="1011749"/>
          </a:xfrm>
          <a:prstGeom prst="rect">
            <a:avLst/>
          </a:prstGeom>
          <a:solidFill>
            <a:srgbClr val="37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08000" marR="0" lvl="0" indent="0" algn="ctr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Tx/>
              <a:buFontTx/>
              <a:buNone/>
              <a:tabLst>
                <a:tab pos="400964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/>
                <a:ea typeface="Verdana" panose="020B0604030504040204" pitchFamily="34" charset="0"/>
                <a:cs typeface="Verdana" panose="020B0604030504040204" pitchFamily="34" charset="0"/>
              </a:rPr>
              <a:t>ODPOWIEDZIALNOŚĆ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Bold" panose="020B0804020202020204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A0E0C8ED-584C-B1EE-CA9E-BCC36C1A32CE}"/>
              </a:ext>
            </a:extLst>
          </p:cNvPr>
          <p:cNvSpPr/>
          <p:nvPr/>
        </p:nvSpPr>
        <p:spPr>
          <a:xfrm>
            <a:off x="11815447" y="7766469"/>
            <a:ext cx="5125015" cy="1011747"/>
          </a:xfrm>
          <a:prstGeom prst="rect">
            <a:avLst/>
          </a:prstGeom>
          <a:solidFill>
            <a:srgbClr val="37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08000" marR="0" lvl="0" indent="0" algn="ctr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Tx/>
              <a:buFontTx/>
              <a:buNone/>
              <a:tabLst>
                <a:tab pos="400964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/>
                <a:ea typeface="Verdana" panose="020B0604030504040204" pitchFamily="34" charset="0"/>
                <a:cs typeface="Verdana" panose="020B0604030504040204" pitchFamily="34" charset="0"/>
              </a:rPr>
              <a:t>ZRÓWNOWAŻONY ROZWÓJ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Bold" panose="020B0804020202020204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BB145CB6-C51D-B440-D386-8A9B21E6A185}"/>
              </a:ext>
            </a:extLst>
          </p:cNvPr>
          <p:cNvSpPr/>
          <p:nvPr/>
        </p:nvSpPr>
        <p:spPr>
          <a:xfrm>
            <a:off x="11815448" y="4585742"/>
            <a:ext cx="5125014" cy="1011749"/>
          </a:xfrm>
          <a:prstGeom prst="rect">
            <a:avLst/>
          </a:prstGeom>
          <a:solidFill>
            <a:srgbClr val="37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08000" marR="0" lvl="0" indent="0" algn="ctr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Tx/>
              <a:buFontTx/>
              <a:buNone/>
              <a:tabLst>
                <a:tab pos="400964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/>
                <a:ea typeface="Verdana" panose="020B0604030504040204" pitchFamily="34" charset="0"/>
                <a:cs typeface="Verdana" panose="020B0604030504040204" pitchFamily="34" charset="0"/>
              </a:rPr>
              <a:t>WIARYGODNOŚĆ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Bold" panose="020B0804020202020204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072F5627-3DFB-3703-9215-C31E7C4DDC48}"/>
              </a:ext>
            </a:extLst>
          </p:cNvPr>
          <p:cNvSpPr/>
          <p:nvPr/>
        </p:nvSpPr>
        <p:spPr>
          <a:xfrm>
            <a:off x="11815448" y="6183181"/>
            <a:ext cx="5125014" cy="1011748"/>
          </a:xfrm>
          <a:prstGeom prst="rect">
            <a:avLst/>
          </a:prstGeom>
          <a:solidFill>
            <a:srgbClr val="37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08000" marR="0" lvl="0" indent="0" algn="ctr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Tx/>
              <a:buFontTx/>
              <a:buNone/>
              <a:tabLst>
                <a:tab pos="400964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/>
                <a:ea typeface="Verdana" panose="020B0604030504040204" pitchFamily="34" charset="0"/>
                <a:cs typeface="Verdana" panose="020B0604030504040204" pitchFamily="34" charset="0"/>
              </a:rPr>
              <a:t>PARTNERSTWO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Bold" panose="020B0804020202020204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3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1768B4-2B9B-AAC2-074E-D07C40CCF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A1E592D-4008-E869-98DE-8BB9A009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końca 2019 (w okresie pandemii COVID-19 oraz wojny w Ukrainie)</a:t>
            </a:r>
            <a:endParaRPr lang="en-US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9050A69-EC86-FA85-E336-28B5B85A5723}"/>
              </a:ext>
            </a:extLst>
          </p:cNvPr>
          <p:cNvCxnSpPr/>
          <p:nvPr/>
        </p:nvCxnSpPr>
        <p:spPr>
          <a:xfrm>
            <a:off x="719138" y="3534028"/>
            <a:ext cx="1684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0B8048A-0937-254E-AA16-72EA9DF12228}"/>
              </a:ext>
            </a:extLst>
          </p:cNvPr>
          <p:cNvCxnSpPr/>
          <p:nvPr/>
        </p:nvCxnSpPr>
        <p:spPr>
          <a:xfrm>
            <a:off x="719138" y="5132893"/>
            <a:ext cx="1684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8732C6D9-1A9C-5913-AC30-6FAA01AD5E5D}"/>
              </a:ext>
            </a:extLst>
          </p:cNvPr>
          <p:cNvCxnSpPr/>
          <p:nvPr/>
        </p:nvCxnSpPr>
        <p:spPr>
          <a:xfrm>
            <a:off x="719138" y="6731758"/>
            <a:ext cx="1684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8E4E961-3496-7B5C-D3CE-6BFFB37C2B15}"/>
              </a:ext>
            </a:extLst>
          </p:cNvPr>
          <p:cNvSpPr txBox="1"/>
          <p:nvPr/>
        </p:nvSpPr>
        <p:spPr>
          <a:xfrm>
            <a:off x="677098" y="2157529"/>
            <a:ext cx="1665153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5-krotny </a:t>
            </a: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wzrost wartości zarządzanych aktywów (GAV)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8C29859-13F0-9E13-3F4C-D43F85BE0292}"/>
              </a:ext>
            </a:extLst>
          </p:cNvPr>
          <p:cNvSpPr txBox="1"/>
          <p:nvPr/>
        </p:nvSpPr>
        <p:spPr>
          <a:xfrm>
            <a:off x="677098" y="3783681"/>
            <a:ext cx="1665153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800" dirty="0">
                <a:solidFill>
                  <a:srgbClr val="37A57C"/>
                </a:solidFill>
                <a:latin typeface="Avenir Black" panose="020B0803020203020204" pitchFamily="34" charset="-18"/>
              </a:rPr>
              <a:t>25</a:t>
            </a: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-krotny </a:t>
            </a: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wzrost skali biznesu (przychody)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BB10128-EE47-8389-1691-7CF9EAE9ECBD}"/>
              </a:ext>
            </a:extLst>
          </p:cNvPr>
          <p:cNvSpPr txBox="1"/>
          <p:nvPr/>
        </p:nvSpPr>
        <p:spPr>
          <a:xfrm>
            <a:off x="677098" y="5357951"/>
            <a:ext cx="1665153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4 </a:t>
            </a: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linie biznesowe - AM, FM, DM, </a:t>
            </a:r>
            <a:r>
              <a:rPr kumimoji="0" lang="pl-P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koinwestycje</a:t>
            </a: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928B71D-8BA4-CABF-1046-83133EEDB43D}"/>
              </a:ext>
            </a:extLst>
          </p:cNvPr>
          <p:cNvSpPr txBox="1"/>
          <p:nvPr/>
        </p:nvSpPr>
        <p:spPr>
          <a:xfrm>
            <a:off x="677098" y="6932221"/>
            <a:ext cx="1908447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FM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Avenir Black" panose="020B0803020203020204" pitchFamily="34" charset="-18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3CC5807-FA37-C83F-A34D-97D419EC7055}"/>
              </a:ext>
            </a:extLst>
          </p:cNvPr>
          <p:cNvSpPr txBox="1"/>
          <p:nvPr/>
        </p:nvSpPr>
        <p:spPr>
          <a:xfrm>
            <a:off x="2585545" y="7116886"/>
            <a:ext cx="14441214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już ponad 80 mln PLN rocznie (</a:t>
            </a:r>
            <a:r>
              <a:rPr lang="pl-PL" sz="3200" dirty="0">
                <a:solidFill>
                  <a:srgbClr val="18331E"/>
                </a:solidFill>
                <a:latin typeface="+mj-lt"/>
              </a:rPr>
              <a:t>YATRE +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PZN pro forma)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8331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potrojenie przychodów z zarządzanych aktywów (AM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Fee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FM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Fee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094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1768B4-2B9B-AAC2-074E-D07C40CCF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0</a:t>
            </a:r>
            <a:fld id="{DB57B291-7DC3-4177-A029-D57E5798E21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A1E592D-4008-E869-98DE-8BB9A009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REINO</a:t>
            </a:r>
            <a:r>
              <a:rPr lang="en-US" dirty="0"/>
              <a:t> w </a:t>
            </a:r>
            <a:r>
              <a:rPr lang="en-US" dirty="0" err="1"/>
              <a:t>liczbach</a:t>
            </a:r>
            <a:endParaRPr lang="en-US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9050A69-EC86-FA85-E336-28B5B85A5723}"/>
              </a:ext>
            </a:extLst>
          </p:cNvPr>
          <p:cNvCxnSpPr/>
          <p:nvPr/>
        </p:nvCxnSpPr>
        <p:spPr>
          <a:xfrm>
            <a:off x="719138" y="3534028"/>
            <a:ext cx="1684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0B8048A-0937-254E-AA16-72EA9DF12228}"/>
              </a:ext>
            </a:extLst>
          </p:cNvPr>
          <p:cNvCxnSpPr/>
          <p:nvPr/>
        </p:nvCxnSpPr>
        <p:spPr>
          <a:xfrm>
            <a:off x="719138" y="5132893"/>
            <a:ext cx="1684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8732C6D9-1A9C-5913-AC30-6FAA01AD5E5D}"/>
              </a:ext>
            </a:extLst>
          </p:cNvPr>
          <p:cNvCxnSpPr/>
          <p:nvPr/>
        </p:nvCxnSpPr>
        <p:spPr>
          <a:xfrm>
            <a:off x="719138" y="6731758"/>
            <a:ext cx="1684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163B17C-773E-B5BD-4430-016AFECEBF35}"/>
              </a:ext>
            </a:extLst>
          </p:cNvPr>
          <p:cNvCxnSpPr/>
          <p:nvPr/>
        </p:nvCxnSpPr>
        <p:spPr>
          <a:xfrm>
            <a:off x="719138" y="8330623"/>
            <a:ext cx="1684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8E4E961-3496-7B5C-D3CE-6BFFB37C2B15}"/>
              </a:ext>
            </a:extLst>
          </p:cNvPr>
          <p:cNvSpPr txBox="1"/>
          <p:nvPr/>
        </p:nvSpPr>
        <p:spPr>
          <a:xfrm>
            <a:off x="677098" y="1800568"/>
            <a:ext cx="842486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≈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600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 m</a:t>
            </a:r>
            <a:r>
              <a:rPr kumimoji="0" lang="pl-PL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ln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 EUR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4A26DEC-704A-760A-0B5F-644D859D33F4}"/>
              </a:ext>
            </a:extLst>
          </p:cNvPr>
          <p:cNvSpPr txBox="1"/>
          <p:nvPr/>
        </p:nvSpPr>
        <p:spPr>
          <a:xfrm>
            <a:off x="719138" y="3654070"/>
            <a:ext cx="842486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500 000 </a:t>
            </a: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m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²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238EDDF-CEB9-70B5-0809-C1C49C6AA986}"/>
              </a:ext>
            </a:extLst>
          </p:cNvPr>
          <p:cNvSpPr txBox="1"/>
          <p:nvPr/>
        </p:nvSpPr>
        <p:spPr>
          <a:xfrm>
            <a:off x="677098" y="5267571"/>
            <a:ext cx="842486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50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 m</a:t>
            </a:r>
            <a:r>
              <a:rPr kumimoji="0" lang="pl-PL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ln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 EUR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4C90460-BAE0-4F67-DBF3-CA733E120D06}"/>
              </a:ext>
            </a:extLst>
          </p:cNvPr>
          <p:cNvSpPr txBox="1"/>
          <p:nvPr/>
        </p:nvSpPr>
        <p:spPr>
          <a:xfrm>
            <a:off x="677098" y="6900654"/>
            <a:ext cx="842486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2 80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0 000 </a:t>
            </a: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m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²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40891C4-919F-F6C4-B7FF-8FE9DD59E4D7}"/>
              </a:ext>
            </a:extLst>
          </p:cNvPr>
          <p:cNvSpPr txBox="1"/>
          <p:nvPr/>
        </p:nvSpPr>
        <p:spPr>
          <a:xfrm>
            <a:off x="677098" y="8539925"/>
            <a:ext cx="842486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37A57C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8,5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 </a:t>
            </a:r>
            <a:r>
              <a:rPr kumimoji="0" lang="pl-PL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mln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18331E"/>
                </a:solidFill>
                <a:effectLst/>
                <a:uLnTx/>
                <a:uFillTx/>
                <a:latin typeface="Avenir Black" panose="020B0803020203020204" pitchFamily="34" charset="-18"/>
                <a:ea typeface="+mn-ea"/>
                <a:cs typeface="+mn-cs"/>
              </a:rPr>
              <a:t> EUR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D95429D-444E-3128-BE3A-2BA83737D9BF}"/>
              </a:ext>
            </a:extLst>
          </p:cNvPr>
          <p:cNvSpPr txBox="1"/>
          <p:nvPr/>
        </p:nvSpPr>
        <p:spPr>
          <a:xfrm>
            <a:off x="8079698" y="2128396"/>
            <a:ext cx="968278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aktywów pod zarządzaniem REINO Partners i REINO IO Logistics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1C79136-E4A1-102F-492C-BB2929D7A139}"/>
              </a:ext>
            </a:extLst>
          </p:cNvPr>
          <p:cNvSpPr txBox="1"/>
          <p:nvPr/>
        </p:nvSpPr>
        <p:spPr>
          <a:xfrm>
            <a:off x="8079698" y="3907644"/>
            <a:ext cx="9682786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GLA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zarządzanych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przez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REINO Partners &amp; REINO IO Logistic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(Asset Management)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CD285A7-4A72-31C9-FE19-79BBED7FD093}"/>
              </a:ext>
            </a:extLst>
          </p:cNvPr>
          <p:cNvSpPr txBox="1"/>
          <p:nvPr/>
        </p:nvSpPr>
        <p:spPr>
          <a:xfrm>
            <a:off x="8079698" y="5548012"/>
            <a:ext cx="842486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kapitału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pozyskanego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od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polski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inwestorów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7B005C6-370C-4777-32D9-4A7E51043E6B}"/>
              </a:ext>
            </a:extLst>
          </p:cNvPr>
          <p:cNvSpPr txBox="1"/>
          <p:nvPr/>
        </p:nvSpPr>
        <p:spPr>
          <a:xfrm>
            <a:off x="8079698" y="7341936"/>
            <a:ext cx="968278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GLA obsługiwanych przez YATRE oraz PZN (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Facility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 Management)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AF8D5EF-BB15-C4BD-84D0-0872A7FA7E92}"/>
              </a:ext>
            </a:extLst>
          </p:cNvPr>
          <p:cNvSpPr txBox="1"/>
          <p:nvPr/>
        </p:nvSpPr>
        <p:spPr>
          <a:xfrm>
            <a:off x="8079698" y="9032367"/>
            <a:ext cx="968278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kapitał zainwestowany przez REINO w aktualnie zarządzane aktywa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34803C4-011F-8472-924E-0785C08FEFE7}"/>
              </a:ext>
            </a:extLst>
          </p:cNvPr>
          <p:cNvSpPr txBox="1"/>
          <p:nvPr/>
        </p:nvSpPr>
        <p:spPr>
          <a:xfrm>
            <a:off x="8079698" y="2578097"/>
            <a:ext cx="842486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w tym: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/>
              <a:ea typeface="+mn-ea"/>
              <a:cs typeface="+mn-cs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5268D93-6C2E-5A15-FFD1-74DB76359D66}"/>
              </a:ext>
            </a:extLst>
          </p:cNvPr>
          <p:cNvSpPr txBox="1"/>
          <p:nvPr/>
        </p:nvSpPr>
        <p:spPr>
          <a:xfrm>
            <a:off x="9524396" y="2600380"/>
            <a:ext cx="84248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&gt; 350 mln euro na rynku biurowym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+mn-ea"/>
                <a:cs typeface="+mn-cs"/>
              </a:rPr>
              <a:t>&gt; 250 mln euro na rynku logistycznym</a:t>
            </a:r>
          </a:p>
        </p:txBody>
      </p:sp>
    </p:spTree>
    <p:extLst>
      <p:ext uri="{BB962C8B-B14F-4D97-AF65-F5344CB8AC3E}">
        <p14:creationId xmlns:p14="http://schemas.microsoft.com/office/powerpoint/2010/main" val="3884803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Reino">
      <a:dk1>
        <a:sysClr val="windowText" lastClr="000000"/>
      </a:dk1>
      <a:lt1>
        <a:sysClr val="window" lastClr="FFFFFF"/>
      </a:lt1>
      <a:dk2>
        <a:srgbClr val="18331E"/>
      </a:dk2>
      <a:lt2>
        <a:srgbClr val="E7DED5"/>
      </a:lt2>
      <a:accent1>
        <a:srgbClr val="37A57C"/>
      </a:accent1>
      <a:accent2>
        <a:srgbClr val="18331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ino">
      <a:majorFont>
        <a:latin typeface="Avenir Book"/>
        <a:ea typeface=""/>
        <a:cs typeface=""/>
      </a:majorFont>
      <a:minorFont>
        <a:latin typeface="Avenir Medium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80445</TotalTime>
  <Words>3583</Words>
  <Application>Microsoft Office PowerPoint</Application>
  <PresentationFormat>Niestandardowy</PresentationFormat>
  <Paragraphs>854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7" baseType="lpstr">
      <vt:lpstr>Aptos</vt:lpstr>
      <vt:lpstr>Arial</vt:lpstr>
      <vt:lpstr>Arial CE</vt:lpstr>
      <vt:lpstr>Avenir Black</vt:lpstr>
      <vt:lpstr>Avenir Book</vt:lpstr>
      <vt:lpstr>Avenir Heavy</vt:lpstr>
      <vt:lpstr>Avenir Medium</vt:lpstr>
      <vt:lpstr>AvenirNext LT Pro Bold</vt:lpstr>
      <vt:lpstr>Calibri</vt:lpstr>
      <vt:lpstr>Symbol</vt:lpstr>
      <vt:lpstr>Times New Roman</vt:lpstr>
      <vt:lpstr>Motyw pakietu Office</vt:lpstr>
      <vt:lpstr>Prezentacja programu PowerPoint</vt:lpstr>
      <vt:lpstr>Prezentacja programu PowerPoint</vt:lpstr>
      <vt:lpstr>Biznes</vt:lpstr>
      <vt:lpstr>Wyniki</vt:lpstr>
      <vt:lpstr>GPW</vt:lpstr>
      <vt:lpstr>Prezentacja programu PowerPoint</vt:lpstr>
      <vt:lpstr>Kim jesteśmy</vt:lpstr>
      <vt:lpstr>Od końca 2019 (w okresie pandemii COVID-19 oraz wojny w Ukrainie)</vt:lpstr>
      <vt:lpstr>Grupa REINO w liczbach</vt:lpstr>
      <vt:lpstr>Grupa REINO w liczbach</vt:lpstr>
      <vt:lpstr>Struktura Akcjonariatu</vt:lpstr>
      <vt:lpstr>Struktura Grupy REINO</vt:lpstr>
      <vt:lpstr>Prezentacja programu PowerPoint</vt:lpstr>
      <vt:lpstr>Model biznesowy: kluczowe założenia</vt:lpstr>
      <vt:lpstr>Jak zarabiamy</vt:lpstr>
      <vt:lpstr>Model biznesowy: AM + FM</vt:lpstr>
      <vt:lpstr>Dlaczego szybkie dołożenie dużego FM do AM jest tak ważne?</vt:lpstr>
      <vt:lpstr>ESG jest naszym DNA</vt:lpstr>
      <vt:lpstr>Prezentacja programu PowerPoint</vt:lpstr>
      <vt:lpstr>Bilans</vt:lpstr>
      <vt:lpstr>Wyniki 2025</vt:lpstr>
      <vt:lpstr>Wyniki II półrocza 2025</vt:lpstr>
      <vt:lpstr>Wyniki</vt:lpstr>
      <vt:lpstr>Koszty</vt:lpstr>
      <vt:lpstr>Przychody</vt:lpstr>
      <vt:lpstr>Dane finansowe pro forma 2025</vt:lpstr>
      <vt:lpstr>Segmenty</vt:lpstr>
      <vt:lpstr>Prezentacja programu PowerPoint</vt:lpstr>
      <vt:lpstr>Wyniki 2020-2025</vt:lpstr>
      <vt:lpstr>Kluczowe wyzwanie</vt:lpstr>
      <vt:lpstr>Facility Management: potwierdzenie strategicznych działań (powołanie YTR i przejęcie PZN)</vt:lpstr>
      <vt:lpstr>Akcje w obrocie</vt:lpstr>
      <vt:lpstr>Wycena rynkowa</vt:lpstr>
      <vt:lpstr>Tymczasem…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RNC</dc:creator>
  <cp:lastModifiedBy>Radek Swiatkowski</cp:lastModifiedBy>
  <cp:revision>121</cp:revision>
  <dcterms:created xsi:type="dcterms:W3CDTF">2023-12-05T11:24:08Z</dcterms:created>
  <dcterms:modified xsi:type="dcterms:W3CDTF">2026-04-30T07:00:18Z</dcterms:modified>
</cp:coreProperties>
</file>